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316" r:id="rId3"/>
    <p:sldId id="258" r:id="rId4"/>
    <p:sldId id="260" r:id="rId5"/>
    <p:sldId id="327" r:id="rId6"/>
    <p:sldId id="326" r:id="rId7"/>
    <p:sldId id="259" r:id="rId8"/>
    <p:sldId id="274" r:id="rId9"/>
    <p:sldId id="318" r:id="rId10"/>
    <p:sldId id="319" r:id="rId11"/>
    <p:sldId id="320" r:id="rId12"/>
    <p:sldId id="325" r:id="rId13"/>
    <p:sldId id="328" r:id="rId14"/>
    <p:sldId id="261" r:id="rId15"/>
    <p:sldId id="315" r:id="rId16"/>
    <p:sldId id="334" r:id="rId17"/>
    <p:sldId id="262" r:id="rId18"/>
    <p:sldId id="317" r:id="rId19"/>
    <p:sldId id="329" r:id="rId20"/>
    <p:sldId id="278" r:id="rId21"/>
    <p:sldId id="281" r:id="rId22"/>
    <p:sldId id="300" r:id="rId23"/>
    <p:sldId id="301" r:id="rId24"/>
    <p:sldId id="322" r:id="rId25"/>
    <p:sldId id="332" r:id="rId26"/>
    <p:sldId id="324" r:id="rId27"/>
    <p:sldId id="263" r:id="rId28"/>
    <p:sldId id="330" r:id="rId29"/>
    <p:sldId id="280" r:id="rId30"/>
    <p:sldId id="282" r:id="rId31"/>
    <p:sldId id="298" r:id="rId32"/>
    <p:sldId id="333" r:id="rId33"/>
    <p:sldId id="289" r:id="rId34"/>
    <p:sldId id="290" r:id="rId35"/>
    <p:sldId id="33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2" autoAdjust="0"/>
    <p:restoredTop sz="94660"/>
  </p:normalViewPr>
  <p:slideViewPr>
    <p:cSldViewPr>
      <p:cViewPr>
        <p:scale>
          <a:sx n="75" d="100"/>
          <a:sy n="75" d="100"/>
        </p:scale>
        <p:origin x="-1675" y="-2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DC19B-C00B-4D7D-88B6-E1A897480E8E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4DA8-FE27-4917-AA70-C69A2844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4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4DA8-FE27-4917-AA70-C69A2844E9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25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4DA8-FE27-4917-AA70-C69A2844E9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29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4DA8-FE27-4917-AA70-C69A2844E9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29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4DA8-FE27-4917-AA70-C69A2844E9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2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lyssa.d.lokits@vanderbilt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settacommons.org/docs/latest/application_documentation/Application%20Documentation#Membrane-Proteins" TargetMode="External"/><Relationship Id="rId2" Type="http://schemas.openxmlformats.org/officeDocument/2006/relationships/hyperlink" Target="https://www.rosettacommons.org/docs/latest/Hom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err="1" smtClean="0">
                <a:solidFill>
                  <a:schemeClr val="accent3"/>
                </a:solidFill>
              </a:rPr>
              <a:t>R</a:t>
            </a:r>
            <a:r>
              <a:rPr lang="en-US" sz="5300" dirty="0" err="1" smtClean="0">
                <a:solidFill>
                  <a:schemeClr val="accent3"/>
                </a:solidFill>
              </a:rPr>
              <a:t>osetta</a:t>
            </a:r>
            <a:r>
              <a:rPr lang="en-US" sz="6000" dirty="0" err="1" smtClean="0">
                <a:solidFill>
                  <a:schemeClr val="accent3"/>
                </a:solidFill>
              </a:rPr>
              <a:t>CM</a:t>
            </a:r>
            <a:r>
              <a:rPr lang="en-US" sz="4900" dirty="0" smtClean="0">
                <a:solidFill>
                  <a:schemeClr val="accent3"/>
                </a:solidFill>
              </a:rPr>
              <a:t>:</a:t>
            </a:r>
            <a:r>
              <a:rPr lang="en-US" sz="4800" dirty="0">
                <a:solidFill>
                  <a:schemeClr val="accent3"/>
                </a:solidFill>
              </a:rPr>
              <a:t/>
            </a:r>
            <a:br>
              <a:rPr lang="en-US" sz="4800" dirty="0">
                <a:solidFill>
                  <a:schemeClr val="accent3"/>
                </a:solidFill>
              </a:rPr>
            </a:br>
            <a:r>
              <a:rPr lang="en-US" sz="4400" dirty="0" smtClean="0"/>
              <a:t>Multi-Template Comparative Modeling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Alyssa </a:t>
            </a:r>
            <a:r>
              <a:rPr lang="en-US" dirty="0" err="1" smtClean="0"/>
              <a:t>Lokits</a:t>
            </a:r>
            <a:endParaRPr lang="en-US" dirty="0" smtClean="0"/>
          </a:p>
          <a:p>
            <a:r>
              <a:rPr lang="en-US" dirty="0">
                <a:hlinkClick r:id="rId2"/>
              </a:rPr>
              <a:t>a</a:t>
            </a:r>
            <a:r>
              <a:rPr lang="en-US" dirty="0" smtClean="0">
                <a:hlinkClick r:id="rId2"/>
              </a:rPr>
              <a:t>lyssa.d.lokits@vanderbilt.edu</a:t>
            </a:r>
            <a:endParaRPr lang="en-US" dirty="0" smtClean="0"/>
          </a:p>
          <a:p>
            <a:r>
              <a:rPr lang="en-US" dirty="0" smtClean="0"/>
              <a:t>Rosetta Workshop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8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990600"/>
          </a:xfrm>
        </p:spPr>
        <p:txBody>
          <a:bodyPr/>
          <a:lstStyle/>
          <a:p>
            <a:r>
              <a:rPr lang="en-US" dirty="0" smtClean="0"/>
              <a:t>Multiple 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Find this file at 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rosetta_cm</a:t>
            </a:r>
            <a:r>
              <a:rPr lang="en-US" sz="1800" i="1" dirty="0" smtClean="0"/>
              <a:t>/2_threading/1u19_2rh1_3eml_3odu.aln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759"/>
          <a:stretch/>
        </p:blipFill>
        <p:spPr>
          <a:xfrm>
            <a:off x="457200" y="1981200"/>
            <a:ext cx="7705447" cy="1769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6200"/>
            <a:ext cx="5343408" cy="297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3408" y="6519446"/>
            <a:ext cx="3800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http://www.ebi.ac.uk/Tools/msa/clustalo/</a:t>
            </a:r>
          </a:p>
        </p:txBody>
      </p:sp>
    </p:spTree>
    <p:extLst>
      <p:ext uri="{BB962C8B-B14F-4D97-AF65-F5344CB8AC3E}">
        <p14:creationId xmlns:p14="http://schemas.microsoft.com/office/powerpoint/2010/main" val="164529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Adjusting multiple sequence alignment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299627"/>
            <a:ext cx="45031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Experimental expectations:</a:t>
            </a:r>
            <a:endParaRPr lang="en-US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Highly conserved residues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Secondary structure elements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t="83264" r="54204"/>
          <a:stretch/>
        </p:blipFill>
        <p:spPr>
          <a:xfrm>
            <a:off x="3968377" y="5396996"/>
            <a:ext cx="5175623" cy="1232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30" y="25908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Raw </a:t>
            </a:r>
            <a:r>
              <a:rPr lang="en-US" b="1" dirty="0" err="1" smtClean="0"/>
              <a:t>ClustalO</a:t>
            </a:r>
            <a:r>
              <a:rPr lang="en-US" b="1" dirty="0" smtClean="0"/>
              <a:t> alignment: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930" y="382166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Adjusted alignment: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2"/>
          <a:stretch/>
        </p:blipFill>
        <p:spPr>
          <a:xfrm>
            <a:off x="-1" y="2960132"/>
            <a:ext cx="9144001" cy="736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6314"/>
            <a:ext cx="9144000" cy="7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4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r>
              <a:rPr lang="en-US" dirty="0" smtClean="0"/>
              <a:t>Removing helix gaps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4" r="28572"/>
          <a:stretch/>
        </p:blipFill>
        <p:spPr>
          <a:xfrm>
            <a:off x="3354558" y="2514600"/>
            <a:ext cx="2512842" cy="4125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3" t="3046" r="28214" b="33103"/>
          <a:stretch/>
        </p:blipFill>
        <p:spPr>
          <a:xfrm>
            <a:off x="5800328" y="1619742"/>
            <a:ext cx="3282043" cy="3423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8" t="3507" r="29524" b="28581"/>
          <a:stretch/>
        </p:blipFill>
        <p:spPr>
          <a:xfrm>
            <a:off x="0" y="1371600"/>
            <a:ext cx="3222172" cy="36412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710" y="5203372"/>
            <a:ext cx="204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Raw alignment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133170" y="5253335"/>
            <a:ext cx="2616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Adjusted alignment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7924800" y="2313706"/>
            <a:ext cx="1219200" cy="15621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24743" y="2100306"/>
            <a:ext cx="1295400" cy="16597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/>
              <a:t>Grishin</a:t>
            </a:r>
            <a:r>
              <a:rPr lang="en-US" sz="4400" dirty="0" smtClean="0"/>
              <a:t> Format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ClustalO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smtClean="0"/>
              <a:t>all sequences in one file</a:t>
            </a:r>
          </a:p>
          <a:p>
            <a:pPr lvl="1"/>
            <a:r>
              <a:rPr lang="en-US" sz="2400" dirty="0" smtClean="0"/>
              <a:t>Sequences broken up over several lines</a:t>
            </a:r>
          </a:p>
          <a:p>
            <a:r>
              <a:rPr lang="en-US" sz="2800" dirty="0" err="1" smtClean="0"/>
              <a:t>Grishin</a:t>
            </a:r>
            <a:r>
              <a:rPr lang="en-US" sz="2800" dirty="0" smtClean="0"/>
              <a:t>: </a:t>
            </a:r>
          </a:p>
          <a:p>
            <a:pPr lvl="1"/>
            <a:r>
              <a:rPr lang="en-US" sz="2400" dirty="0" smtClean="0"/>
              <a:t>one file per alignment pair</a:t>
            </a:r>
          </a:p>
          <a:p>
            <a:pPr lvl="1"/>
            <a:r>
              <a:rPr lang="en-US" sz="2400" dirty="0" smtClean="0"/>
              <a:t>sequences continuous over one line each</a:t>
            </a:r>
          </a:p>
          <a:p>
            <a:pPr lvl="1"/>
            <a:r>
              <a:rPr lang="en-US" sz="2400" dirty="0" smtClean="0"/>
              <a:t>Contains header information</a:t>
            </a:r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02958" y="5029200"/>
            <a:ext cx="68980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</a:t>
            </a:r>
            <a:r>
              <a:rPr lang="en-US" sz="2000" dirty="0" smtClean="0"/>
              <a:t>converted alignment files </a:t>
            </a:r>
            <a:r>
              <a:rPr lang="en-US" sz="2000" dirty="0"/>
              <a:t>at </a:t>
            </a:r>
            <a:r>
              <a:rPr lang="en-US" sz="2000" i="1" dirty="0" smtClean="0"/>
              <a:t>/</a:t>
            </a:r>
            <a:r>
              <a:rPr lang="en-US" sz="2000" i="1" dirty="0" err="1" smtClean="0"/>
              <a:t>rosetta_cm</a:t>
            </a:r>
            <a:r>
              <a:rPr lang="en-US" sz="2000" i="1" dirty="0" smtClean="0"/>
              <a:t>/2_threading/</a:t>
            </a:r>
          </a:p>
          <a:p>
            <a:endParaRPr lang="en-US" sz="2000" i="1" dirty="0" smtClean="0"/>
          </a:p>
          <a:p>
            <a:r>
              <a:rPr lang="en-US" sz="2000" dirty="0" smtClean="0"/>
              <a:t>(1u19_2rh1.grishin, 1u19_3eml.grishin, 1u19_3odu.grishin)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08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990600"/>
          </a:xfrm>
        </p:spPr>
        <p:txBody>
          <a:bodyPr/>
          <a:lstStyle/>
          <a:p>
            <a:r>
              <a:rPr lang="en-US" dirty="0" smtClean="0"/>
              <a:t>Comparative Modeling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4343400" cy="4419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Step 1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Align target sequence with template sequences</a:t>
            </a:r>
          </a:p>
          <a:p>
            <a:r>
              <a:rPr lang="en-US" sz="2400" b="1" dirty="0" smtClean="0"/>
              <a:t>Step 2</a:t>
            </a:r>
            <a:r>
              <a:rPr lang="en-US" sz="2400" dirty="0" smtClean="0"/>
              <a:t>: Partial-thread the target sequence onto template structures</a:t>
            </a:r>
          </a:p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Step 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: Combine pieces from different templates using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RosettaCM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Hybridize</a:t>
            </a:r>
          </a:p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Step 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Full-atom refinement and relax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4022" b="64775"/>
          <a:stretch/>
        </p:blipFill>
        <p:spPr>
          <a:xfrm>
            <a:off x="4267200" y="1295400"/>
            <a:ext cx="4648200" cy="649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5" t="8187" r="26428" b="4292"/>
          <a:stretch/>
        </p:blipFill>
        <p:spPr>
          <a:xfrm>
            <a:off x="7470362" y="4806334"/>
            <a:ext cx="1308270" cy="1874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6" t="4542" r="24736"/>
          <a:stretch/>
        </p:blipFill>
        <p:spPr>
          <a:xfrm>
            <a:off x="5800306" y="4806334"/>
            <a:ext cx="1404776" cy="1874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9" t="9462" r="30022"/>
          <a:stretch/>
        </p:blipFill>
        <p:spPr>
          <a:xfrm>
            <a:off x="4267200" y="4806334"/>
            <a:ext cx="1247306" cy="1874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0" t="7298" r="25160" b="2825"/>
          <a:stretch/>
        </p:blipFill>
        <p:spPr>
          <a:xfrm>
            <a:off x="7470362" y="2438400"/>
            <a:ext cx="1268970" cy="1770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2" t="4678" r="21680"/>
          <a:stretch/>
        </p:blipFill>
        <p:spPr>
          <a:xfrm>
            <a:off x="5847046" y="2438400"/>
            <a:ext cx="1408406" cy="1770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7" t="7798" r="30226"/>
          <a:stretch/>
        </p:blipFill>
        <p:spPr>
          <a:xfrm>
            <a:off x="4353304" y="2438401"/>
            <a:ext cx="1153242" cy="1770256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endCxn id="7" idx="0"/>
          </p:cNvCxnSpPr>
          <p:nvPr/>
        </p:nvCxnSpPr>
        <p:spPr>
          <a:xfrm>
            <a:off x="6501390" y="4208657"/>
            <a:ext cx="1304" cy="597677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5" idx="0"/>
          </p:cNvCxnSpPr>
          <p:nvPr/>
        </p:nvCxnSpPr>
        <p:spPr>
          <a:xfrm>
            <a:off x="8104847" y="4208657"/>
            <a:ext cx="19650" cy="597677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02694" y="1981200"/>
            <a:ext cx="0" cy="381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269142" y="2162872"/>
            <a:ext cx="467104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951696" y="4267200"/>
            <a:ext cx="1304" cy="597677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Threading</a:t>
            </a:r>
            <a:endParaRPr lang="en-US" sz="4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43600" y="3657600"/>
            <a:ext cx="0" cy="1168458"/>
          </a:xfrm>
          <a:prstGeom prst="straightConnector1">
            <a:avLst/>
          </a:prstGeom>
          <a:ln w="1079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68245" y="4419600"/>
            <a:ext cx="7966155" cy="2123658"/>
            <a:chOff x="-36123" y="4625370"/>
            <a:chExt cx="7966155" cy="2123658"/>
          </a:xfrm>
        </p:grpSpPr>
        <p:sp>
          <p:nvSpPr>
            <p:cNvPr id="12" name="Rectangle 11"/>
            <p:cNvSpPr/>
            <p:nvPr/>
          </p:nvSpPr>
          <p:spPr>
            <a:xfrm>
              <a:off x="-36123" y="4625370"/>
              <a:ext cx="7966155" cy="21236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 smtClean="0">
                  <a:latin typeface="Calibri" panose="020F0502020204030204" pitchFamily="34" charset="0"/>
                </a:rPr>
                <a:t> </a:t>
              </a:r>
            </a:p>
            <a:p>
              <a:r>
                <a:rPr lang="en-US" sz="6600" dirty="0" smtClean="0">
                  <a:latin typeface="Calibri" panose="020F0502020204030204" pitchFamily="34" charset="0"/>
                </a:rPr>
                <a:t>Target</a:t>
              </a:r>
              <a:r>
                <a:rPr lang="en-US" sz="6600" dirty="0">
                  <a:latin typeface="Calibri" panose="020F0502020204030204" pitchFamily="34" charset="0"/>
                </a:rPr>
                <a:t>:   </a:t>
              </a:r>
              <a:r>
                <a:rPr lang="en-US" sz="6600" dirty="0" smtClean="0">
                  <a:latin typeface="Calibri" panose="020F0502020204030204" pitchFamily="34" charset="0"/>
                </a:rPr>
                <a:t>      L   </a:t>
              </a:r>
              <a:r>
                <a:rPr lang="en-US" sz="6600" dirty="0">
                  <a:latin typeface="Calibri" panose="020F0502020204030204" pitchFamily="34" charset="0"/>
                </a:rPr>
                <a:t>K </a:t>
              </a:r>
              <a:r>
                <a:rPr lang="en-US" sz="6600" dirty="0" smtClean="0">
                  <a:latin typeface="Calibri" panose="020F0502020204030204" pitchFamily="34" charset="0"/>
                </a:rPr>
                <a:t> H   </a:t>
              </a:r>
              <a:r>
                <a:rPr lang="en-US" sz="66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V</a:t>
              </a:r>
              <a:r>
                <a:rPr lang="en-US" sz="6600" dirty="0" smtClean="0">
                  <a:latin typeface="Calibri" panose="020F0502020204030204" pitchFamily="34" charset="0"/>
                </a:rPr>
                <a:t> </a:t>
              </a:r>
              <a:endParaRPr lang="en-US" sz="6600" dirty="0">
                <a:latin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0" y="5345668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>
                      <a:lumMod val="50000"/>
                    </a:schemeClr>
                  </a:solidFill>
                </a:rPr>
                <a:t>(0,0,0)    (1,1,1)    (5,5,5)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200" y="990600"/>
            <a:ext cx="9144000" cy="2667000"/>
            <a:chOff x="0" y="1219200"/>
            <a:chExt cx="9144000" cy="2667000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1219200"/>
              <a:ext cx="9144000" cy="2585323"/>
              <a:chOff x="0" y="2573482"/>
              <a:chExt cx="9144000" cy="2585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0" y="2573482"/>
                <a:ext cx="91440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5400" dirty="0" smtClean="0">
                  <a:latin typeface="Calibri" panose="020F0502020204030204" pitchFamily="34" charset="0"/>
                </a:endParaRPr>
              </a:p>
              <a:p>
                <a:r>
                  <a:rPr lang="en-US" sz="5400" dirty="0" smtClean="0">
                    <a:latin typeface="Calibri" panose="020F0502020204030204" pitchFamily="34" charset="0"/>
                  </a:rPr>
                  <a:t>Template:  L  K  R  N  </a:t>
                </a:r>
                <a:r>
                  <a:rPr lang="en-US" sz="5400" dirty="0" err="1" smtClean="0">
                    <a:latin typeface="Calibri" panose="020F0502020204030204" pitchFamily="34" charset="0"/>
                  </a:rPr>
                  <a:t>N</a:t>
                </a:r>
                <a:r>
                  <a:rPr lang="en-US" sz="5400" dirty="0" smtClean="0">
                    <a:latin typeface="Calibri" panose="020F0502020204030204" pitchFamily="34" charset="0"/>
                  </a:rPr>
                  <a:t>  H   -</a:t>
                </a:r>
              </a:p>
              <a:p>
                <a:r>
                  <a:rPr lang="en-US" sz="5400" dirty="0" smtClean="0">
                    <a:latin typeface="Calibri" panose="020F0502020204030204" pitchFamily="34" charset="0"/>
                  </a:rPr>
                  <a:t>Target:      </a:t>
                </a:r>
                <a:r>
                  <a:rPr lang="en-US" sz="1200" dirty="0" smtClean="0">
                    <a:latin typeface="Calibri" panose="020F0502020204030204" pitchFamily="34" charset="0"/>
                  </a:rPr>
                  <a:t> </a:t>
                </a:r>
                <a:r>
                  <a:rPr lang="en-US" sz="5400" dirty="0" smtClean="0">
                    <a:latin typeface="Calibri" panose="020F0502020204030204" pitchFamily="34" charset="0"/>
                  </a:rPr>
                  <a:t> L  K   -   -   -   H</a:t>
                </a:r>
                <a:r>
                  <a:rPr lang="en-US" dirty="0" smtClean="0">
                    <a:latin typeface="Calibri" panose="020F0502020204030204" pitchFamily="34" charset="0"/>
                  </a:rPr>
                  <a:t> </a:t>
                </a:r>
                <a:r>
                  <a:rPr lang="en-US" sz="5400" dirty="0" smtClean="0">
                    <a:latin typeface="Calibri" panose="020F0502020204030204" pitchFamily="34" charset="0"/>
                  </a:rPr>
                  <a:t>  V </a:t>
                </a:r>
                <a:endParaRPr lang="en-US" sz="5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819400" y="3270950"/>
                <a:ext cx="4506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2060"/>
                    </a:solidFill>
                  </a:rPr>
                  <a:t>(0,0,0)(1,1,1)  (2,2,2)(3,3,3)(4,4,4)  (5,5,5)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800653" y="4109150"/>
                <a:ext cx="5352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(?,?,?) (?,?,?)                                  (?,?,?)  (?,?,?)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895600" y="1828800"/>
              <a:ext cx="1447800" cy="202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00800" y="1856509"/>
              <a:ext cx="800100" cy="2029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438400" y="3875782"/>
            <a:ext cx="2813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accent6"/>
                </a:solidFill>
              </a:rPr>
              <a:t>Thread Coordinates</a:t>
            </a:r>
            <a:endParaRPr lang="en-US" sz="32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7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33400"/>
            <a:ext cx="8991600" cy="990600"/>
          </a:xfrm>
        </p:spPr>
        <p:txBody>
          <a:bodyPr>
            <a:noAutofit/>
          </a:bodyPr>
          <a:lstStyle/>
          <a:p>
            <a:r>
              <a:rPr lang="en-US" dirty="0" smtClean="0"/>
              <a:t>*Iterative </a:t>
            </a:r>
            <a:r>
              <a:rPr lang="en-US" dirty="0" smtClean="0"/>
              <a:t>cycle for alignment &amp; </a:t>
            </a:r>
            <a:r>
              <a:rPr lang="en-US" dirty="0" smtClean="0"/>
              <a:t>threading*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Sequence Alignment is first step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of the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“Structural Alignment”</a:t>
            </a:r>
          </a:p>
          <a:p>
            <a:pPr lvl="1"/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No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major breaks in Secondary Structure Elements</a:t>
            </a:r>
          </a:p>
          <a:p>
            <a:pPr lvl="1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roper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amino acids are on the right “face” of a helix</a:t>
            </a:r>
          </a:p>
          <a:p>
            <a:pPr lvl="1"/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Make sure amino acid placement along the template backbone “makes sense”</a:t>
            </a:r>
          </a:p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Additional Membrane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protocols with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Julia Koehler Leman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New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RosettaMembrane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Framework</a:t>
            </a:r>
          </a:p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Incorporating Experimental Data with Amandeep Sangha</a:t>
            </a:r>
          </a:p>
          <a:p>
            <a:pPr lvl="1"/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Using Electron Density, NOEs etc. to improve models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89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Modeling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419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Step 1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Align target sequence with template sequences</a:t>
            </a:r>
          </a:p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Step 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Partial-thread the target sequence onto template structures</a:t>
            </a:r>
          </a:p>
          <a:p>
            <a:r>
              <a:rPr lang="en-US" sz="2400" b="1" dirty="0"/>
              <a:t>Step 3</a:t>
            </a:r>
            <a:r>
              <a:rPr lang="en-US" sz="2400" dirty="0"/>
              <a:t>: Combine pieces from different templates using </a:t>
            </a:r>
            <a:r>
              <a:rPr lang="en-US" sz="2400" dirty="0" err="1"/>
              <a:t>RosettaCM</a:t>
            </a:r>
            <a:r>
              <a:rPr lang="en-US" sz="2400" dirty="0"/>
              <a:t> Hybridize</a:t>
            </a:r>
          </a:p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Step 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Full-atom refinement and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relax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3" r="30833"/>
          <a:stretch/>
        </p:blipFill>
        <p:spPr>
          <a:xfrm>
            <a:off x="5029200" y="1295400"/>
            <a:ext cx="3162300" cy="531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3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990600"/>
          </a:xfrm>
        </p:spPr>
        <p:txBody>
          <a:bodyPr/>
          <a:lstStyle/>
          <a:p>
            <a:r>
              <a:rPr lang="en-US" dirty="0" err="1" smtClean="0"/>
              <a:t>RosettaCM</a:t>
            </a:r>
            <a:r>
              <a:rPr lang="en-US" dirty="0" smtClean="0"/>
              <a:t>: Three Stages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73"/>
          <a:stretch/>
        </p:blipFill>
        <p:spPr>
          <a:xfrm>
            <a:off x="4953000" y="1326029"/>
            <a:ext cx="3958936" cy="5142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526262"/>
            <a:ext cx="45720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Generate initial models from template alignments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sz="2400" b="1" dirty="0" smtClean="0"/>
              <a:t>Explore deviations from templates and close loops with 2-step MC: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Randomly </a:t>
            </a:r>
            <a:r>
              <a:rPr lang="en-US" sz="1600" dirty="0"/>
              <a:t>select de novo or template-based fragment and substitute into current </a:t>
            </a:r>
            <a:r>
              <a:rPr lang="en-US" sz="1600" dirty="0" smtClean="0"/>
              <a:t>conformation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Cartesian </a:t>
            </a:r>
            <a:r>
              <a:rPr lang="en-US" sz="1600" dirty="0"/>
              <a:t>space full-backbone </a:t>
            </a:r>
            <a:r>
              <a:rPr lang="en-US" sz="1600" dirty="0" smtClean="0"/>
              <a:t>minimization</a:t>
            </a:r>
          </a:p>
          <a:p>
            <a:pPr lvl="1"/>
            <a:endParaRPr lang="en-US" sz="2000" b="1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Full atom refinement and final relax</a:t>
            </a:r>
          </a:p>
          <a:p>
            <a:pPr marL="342900" indent="-342900">
              <a:buAutoNum type="arabicPeriod"/>
            </a:pPr>
            <a:endParaRPr lang="en-US" sz="1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289063" y="5903807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Song, et al. 2013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53000" y="1447800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1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Files for </a:t>
            </a:r>
            <a:r>
              <a:rPr lang="en-US" dirty="0" err="1" smtClean="0"/>
              <a:t>RosettaCM</a:t>
            </a:r>
            <a:r>
              <a:rPr lang="en-US" dirty="0" smtClean="0"/>
              <a:t> Hybridize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Partial-threaded structures</a:t>
            </a:r>
          </a:p>
          <a:p>
            <a:r>
              <a:rPr lang="en-US" sz="2800" dirty="0" smtClean="0"/>
              <a:t>Fragment files (3mer and 9mer lengths)</a:t>
            </a:r>
          </a:p>
          <a:p>
            <a:r>
              <a:rPr lang="en-US" sz="2800" dirty="0" smtClean="0"/>
              <a:t>Membrane spanning regions (span file)</a:t>
            </a:r>
          </a:p>
          <a:p>
            <a:r>
              <a:rPr lang="en-US" sz="2800" dirty="0" smtClean="0"/>
              <a:t>Mover definition and options</a:t>
            </a:r>
          </a:p>
          <a:p>
            <a:r>
              <a:rPr lang="en-US" sz="2800" dirty="0" smtClean="0"/>
              <a:t>Weight patches </a:t>
            </a:r>
          </a:p>
        </p:txBody>
      </p:sp>
    </p:spTree>
    <p:extLst>
      <p:ext uri="{BB962C8B-B14F-4D97-AF65-F5344CB8AC3E}">
        <p14:creationId xmlns:p14="http://schemas.microsoft.com/office/powerpoint/2010/main" val="301509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RosettaCM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sz="2600" b="1" dirty="0" smtClean="0"/>
              <a:t>High-Resolution </a:t>
            </a:r>
            <a:r>
              <a:rPr lang="en-US" sz="2600" b="1" dirty="0"/>
              <a:t>Comparative Modeling with </a:t>
            </a:r>
            <a:r>
              <a:rPr lang="en-US" sz="2600" b="1" dirty="0" err="1" smtClean="0"/>
              <a:t>RosettaCM</a:t>
            </a:r>
            <a:endParaRPr lang="en-US" sz="2600" b="1" dirty="0"/>
          </a:p>
          <a:p>
            <a:pPr marL="0" indent="0">
              <a:buNone/>
            </a:pPr>
            <a:r>
              <a:rPr lang="en-US" sz="1700" dirty="0" err="1" smtClean="0"/>
              <a:t>Yifan</a:t>
            </a:r>
            <a:r>
              <a:rPr lang="en-US" sz="1700" dirty="0" smtClean="0"/>
              <a:t> Song, Frank </a:t>
            </a:r>
            <a:r>
              <a:rPr lang="en-US" sz="1700" dirty="0" err="1" smtClean="0"/>
              <a:t>DiMaio</a:t>
            </a:r>
            <a:r>
              <a:rPr lang="en-US" sz="1700" dirty="0" smtClean="0"/>
              <a:t>, Ray </a:t>
            </a:r>
            <a:r>
              <a:rPr lang="en-US" sz="1700" dirty="0"/>
              <a:t>Yu-</a:t>
            </a:r>
            <a:r>
              <a:rPr lang="en-US" sz="1700" dirty="0" err="1"/>
              <a:t>Ruei</a:t>
            </a:r>
            <a:r>
              <a:rPr lang="en-US" sz="1700" dirty="0"/>
              <a:t> </a:t>
            </a:r>
            <a:r>
              <a:rPr lang="en-US" sz="1700" dirty="0" smtClean="0"/>
              <a:t>Wang, David Kim, Chris Miles, TJ Brunette, James Thompson, David Baker</a:t>
            </a:r>
            <a:endParaRPr lang="en-US" dirty="0"/>
          </a:p>
          <a:p>
            <a:pPr marL="0" indent="0">
              <a:buNone/>
            </a:pPr>
            <a:r>
              <a:rPr lang="en-US" i="1" dirty="0" smtClean="0"/>
              <a:t>Structure. </a:t>
            </a:r>
            <a:r>
              <a:rPr lang="en-US" dirty="0" smtClean="0"/>
              <a:t>Volume </a:t>
            </a:r>
            <a:r>
              <a:rPr lang="en-US" dirty="0"/>
              <a:t>21, Issue 10, 8 October 2013, Pages </a:t>
            </a:r>
            <a:r>
              <a:rPr lang="en-US" dirty="0" smtClean="0"/>
              <a:t>1735–1742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b="1" dirty="0" smtClean="0"/>
              <a:t>Small-molecule </a:t>
            </a:r>
            <a:r>
              <a:rPr lang="en-US" sz="2600" b="1" dirty="0"/>
              <a:t>ligand docking into comparative models with </a:t>
            </a:r>
            <a:r>
              <a:rPr lang="en-US" sz="2600" b="1" dirty="0" smtClean="0"/>
              <a:t>Rosetta</a:t>
            </a:r>
            <a:endParaRPr lang="en-US" sz="2600" b="1" dirty="0"/>
          </a:p>
          <a:p>
            <a:pPr marL="0" indent="0">
              <a:buNone/>
            </a:pPr>
            <a:r>
              <a:rPr lang="en-US" sz="1700" dirty="0" smtClean="0"/>
              <a:t>Steven Combs,</a:t>
            </a:r>
            <a:r>
              <a:rPr lang="en-US" sz="1700" dirty="0"/>
              <a:t> </a:t>
            </a:r>
            <a:r>
              <a:rPr lang="en-US" sz="1700" dirty="0" smtClean="0"/>
              <a:t>Sam Deluca,</a:t>
            </a:r>
            <a:r>
              <a:rPr lang="en-US" sz="1700" dirty="0"/>
              <a:t> </a:t>
            </a:r>
            <a:r>
              <a:rPr lang="en-US" sz="1700" dirty="0" smtClean="0"/>
              <a:t>Stephanie Deluca,</a:t>
            </a:r>
            <a:r>
              <a:rPr lang="en-US" sz="1700" dirty="0"/>
              <a:t> </a:t>
            </a:r>
            <a:r>
              <a:rPr lang="en-US" sz="1700" dirty="0" smtClean="0"/>
              <a:t>Gordon Lemmon, David</a:t>
            </a:r>
            <a:r>
              <a:rPr lang="en-US" sz="1700" dirty="0"/>
              <a:t> </a:t>
            </a:r>
            <a:r>
              <a:rPr lang="en-US" sz="1700" dirty="0" smtClean="0"/>
              <a:t>Nannemann, Elizabeth</a:t>
            </a:r>
            <a:r>
              <a:rPr lang="en-US" sz="1700" dirty="0"/>
              <a:t> </a:t>
            </a:r>
            <a:r>
              <a:rPr lang="en-US" sz="1700" dirty="0" smtClean="0"/>
              <a:t>Nguyen, Jordan</a:t>
            </a:r>
            <a:r>
              <a:rPr lang="en-US" sz="1700" dirty="0"/>
              <a:t> </a:t>
            </a:r>
            <a:r>
              <a:rPr lang="en-US" sz="1700" dirty="0" smtClean="0"/>
              <a:t>Willis,</a:t>
            </a:r>
            <a:r>
              <a:rPr lang="en-US" sz="1700" dirty="0"/>
              <a:t> </a:t>
            </a:r>
            <a:r>
              <a:rPr lang="en-US" sz="1700" dirty="0" smtClean="0"/>
              <a:t>Jonathan Sheehan, Jens</a:t>
            </a:r>
            <a:r>
              <a:rPr lang="en-US" sz="1700" dirty="0"/>
              <a:t> </a:t>
            </a:r>
            <a:r>
              <a:rPr lang="en-US" sz="1700" dirty="0" smtClean="0"/>
              <a:t>Meiler</a:t>
            </a:r>
          </a:p>
          <a:p>
            <a:pPr marL="0" indent="0">
              <a:buNone/>
            </a:pPr>
            <a:r>
              <a:rPr lang="en-US" i="1" dirty="0" smtClean="0"/>
              <a:t>Nature Protocols</a:t>
            </a:r>
            <a:r>
              <a:rPr lang="en-US" dirty="0" smtClean="0"/>
              <a:t>. Volume 7, Issue 8, 6 June 2013, Pages 1277-1298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3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Find these files at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i="1" dirty="0" smtClean="0"/>
              <a:t>/</a:t>
            </a:r>
            <a:r>
              <a:rPr lang="en-US" sz="2000" i="1" dirty="0" err="1" smtClean="0"/>
              <a:t>rosetta_cm</a:t>
            </a:r>
            <a:r>
              <a:rPr lang="en-US" sz="2000" i="1" dirty="0" smtClean="0"/>
              <a:t>/3_hybridize/1u19_3.frags &amp;</a:t>
            </a:r>
            <a:endParaRPr lang="en-US" sz="2000" i="1" dirty="0"/>
          </a:p>
          <a:p>
            <a:pPr marL="0" indent="0">
              <a:buNone/>
            </a:pPr>
            <a:r>
              <a:rPr lang="en-US" sz="2000" i="1" dirty="0" smtClean="0"/>
              <a:t>/</a:t>
            </a:r>
            <a:r>
              <a:rPr lang="en-US" sz="2000" i="1" dirty="0" err="1" smtClean="0"/>
              <a:t>rosetta_cm</a:t>
            </a:r>
            <a:r>
              <a:rPr lang="en-US" sz="2000" i="1" dirty="0" smtClean="0"/>
              <a:t>/3_hybridize/1u19_9.frags</a:t>
            </a:r>
            <a:endParaRPr 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" y="2971799"/>
            <a:ext cx="6101080" cy="363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5" t="22945" r="27619" b="13925"/>
          <a:stretch/>
        </p:blipFill>
        <p:spPr>
          <a:xfrm>
            <a:off x="5105400" y="1447800"/>
            <a:ext cx="3809999" cy="42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Membrane spanning regions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Find this file at </a:t>
            </a:r>
            <a:r>
              <a:rPr lang="en-US" sz="2000" i="1" dirty="0" smtClean="0"/>
              <a:t>/</a:t>
            </a:r>
            <a:r>
              <a:rPr lang="en-US" sz="2000" i="1" dirty="0" err="1" smtClean="0"/>
              <a:t>rosetta_cm</a:t>
            </a:r>
            <a:r>
              <a:rPr lang="en-US" sz="2000" i="1" dirty="0" smtClean="0"/>
              <a:t>/3_hybridize/1u19.span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209800"/>
            <a:ext cx="843190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5943600"/>
            <a:ext cx="5029200" cy="52322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octopus2span.pl </a:t>
            </a:r>
            <a:r>
              <a:rPr lang="en-US" sz="2800" dirty="0"/>
              <a:t>1u19A.octopus</a:t>
            </a:r>
          </a:p>
        </p:txBody>
      </p:sp>
    </p:spTree>
    <p:extLst>
      <p:ext uri="{BB962C8B-B14F-4D97-AF65-F5344CB8AC3E}">
        <p14:creationId xmlns:p14="http://schemas.microsoft.com/office/powerpoint/2010/main" val="32447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Rosetta Membrane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5" r="12857"/>
          <a:stretch/>
        </p:blipFill>
        <p:spPr>
          <a:xfrm>
            <a:off x="2743200" y="1676400"/>
            <a:ext cx="3484417" cy="4439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48840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Residues listed in span file colored in </a:t>
            </a:r>
            <a:r>
              <a:rPr lang="en-US" sz="2400" dirty="0" smtClean="0">
                <a:solidFill>
                  <a:srgbClr val="FF0000"/>
                </a:solidFill>
              </a:rPr>
              <a:t>red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371600" y="2443595"/>
            <a:ext cx="6172200" cy="38100"/>
          </a:xfrm>
          <a:prstGeom prst="line">
            <a:avLst/>
          </a:prstGeom>
          <a:ln w="539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371600" y="4494794"/>
            <a:ext cx="6172200" cy="38100"/>
          </a:xfrm>
          <a:prstGeom prst="line">
            <a:avLst/>
          </a:prstGeom>
          <a:ln w="539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990600"/>
          </a:xfrm>
        </p:spPr>
        <p:txBody>
          <a:bodyPr/>
          <a:lstStyle/>
          <a:p>
            <a:r>
              <a:rPr lang="en-US" dirty="0" smtClean="0"/>
              <a:t>Why use membrane scoring terms?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295400"/>
            <a:ext cx="4071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With</a:t>
            </a:r>
            <a:r>
              <a:rPr lang="en-US" sz="2000" dirty="0" smtClean="0"/>
              <a:t> membrane penalties/weights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648200" y="1295400"/>
            <a:ext cx="4470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Without</a:t>
            </a:r>
            <a:r>
              <a:rPr lang="en-US" sz="2000" dirty="0" smtClean="0"/>
              <a:t> membrane penalties/weights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r="10185" b="6970"/>
          <a:stretch/>
        </p:blipFill>
        <p:spPr>
          <a:xfrm>
            <a:off x="582965" y="1664732"/>
            <a:ext cx="3912835" cy="4507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r="13748"/>
          <a:stretch/>
        </p:blipFill>
        <p:spPr>
          <a:xfrm>
            <a:off x="4876800" y="1661366"/>
            <a:ext cx="3581400" cy="43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990600"/>
          </a:xfrm>
        </p:spPr>
        <p:txBody>
          <a:bodyPr/>
          <a:lstStyle/>
          <a:p>
            <a:r>
              <a:rPr lang="en-US" dirty="0" smtClean="0"/>
              <a:t>Hybridize Mover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6137" y="1625891"/>
            <a:ext cx="8305800" cy="507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/</a:t>
            </a:r>
            <a:r>
              <a:rPr lang="en-US" sz="2400" i="1" dirty="0" err="1" smtClean="0"/>
              <a:t>rosetta_cm</a:t>
            </a:r>
            <a:r>
              <a:rPr lang="en-US" sz="2400" i="1" dirty="0" smtClean="0"/>
              <a:t>/3_hybridize/rosetta_cm.xml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17421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&lt;SCOREFXNS&gt;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&lt;</a:t>
            </a:r>
            <a:r>
              <a:rPr lang="en-US" sz="2000" dirty="0"/>
              <a:t>stage1 weights=”</a:t>
            </a:r>
            <a:r>
              <a:rPr lang="en-US" sz="2000" b="1" dirty="0" smtClean="0"/>
              <a:t>stage1_membrane.wts</a:t>
            </a:r>
            <a:r>
              <a:rPr lang="en-US" sz="2000" dirty="0"/>
              <a:t>” symmetric=0&gt;</a:t>
            </a:r>
          </a:p>
          <a:p>
            <a:r>
              <a:rPr lang="en-US" sz="2000" dirty="0"/>
              <a:t>            		&lt;Reweight </a:t>
            </a:r>
            <a:r>
              <a:rPr lang="en-US" sz="2000" dirty="0" err="1"/>
              <a:t>scoretype</a:t>
            </a:r>
            <a:r>
              <a:rPr lang="en-US" sz="2000" dirty="0"/>
              <a:t>=</a:t>
            </a:r>
            <a:r>
              <a:rPr lang="en-US" sz="2000" dirty="0" err="1"/>
              <a:t>atom_pair_constraint</a:t>
            </a:r>
            <a:r>
              <a:rPr lang="en-US" sz="2000" dirty="0"/>
              <a:t> weight=1/&gt;</a:t>
            </a:r>
          </a:p>
          <a:p>
            <a:r>
              <a:rPr lang="en-US" sz="2000" dirty="0" smtClean="0"/>
              <a:t>	&lt;/</a:t>
            </a:r>
            <a:r>
              <a:rPr lang="en-US" sz="2000" dirty="0"/>
              <a:t>stage1&gt;</a:t>
            </a:r>
          </a:p>
          <a:p>
            <a:r>
              <a:rPr lang="en-US" sz="2000" dirty="0" smtClean="0"/>
              <a:t>	&lt;</a:t>
            </a:r>
            <a:r>
              <a:rPr lang="en-US" sz="2000" dirty="0"/>
              <a:t>stage2 weights=”</a:t>
            </a:r>
            <a:r>
              <a:rPr lang="en-US" sz="2000" b="1" dirty="0" smtClean="0"/>
              <a:t>stage2_membrane.wts</a:t>
            </a:r>
            <a:r>
              <a:rPr lang="en-US" sz="2000" dirty="0"/>
              <a:t>” symmetric=0&gt;</a:t>
            </a:r>
          </a:p>
          <a:p>
            <a:r>
              <a:rPr lang="en-US" sz="2000" dirty="0" smtClean="0"/>
              <a:t>		&lt;</a:t>
            </a:r>
            <a:r>
              <a:rPr lang="en-US" sz="2000" dirty="0"/>
              <a:t>Reweight </a:t>
            </a:r>
            <a:r>
              <a:rPr lang="en-US" sz="2000" dirty="0" err="1"/>
              <a:t>scoretype</a:t>
            </a:r>
            <a:r>
              <a:rPr lang="en-US" sz="2000" dirty="0"/>
              <a:t>=</a:t>
            </a:r>
            <a:r>
              <a:rPr lang="en-US" sz="2000" dirty="0" err="1"/>
              <a:t>atom_pair_constraint</a:t>
            </a:r>
            <a:r>
              <a:rPr lang="en-US" sz="2000" dirty="0"/>
              <a:t> weight=0.5/&gt;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	&lt;/</a:t>
            </a:r>
            <a:r>
              <a:rPr lang="en-US" sz="2000" dirty="0"/>
              <a:t>stage2&gt;</a:t>
            </a:r>
          </a:p>
          <a:p>
            <a:r>
              <a:rPr lang="en-US" sz="2000" dirty="0" smtClean="0"/>
              <a:t>	&lt;</a:t>
            </a:r>
            <a:r>
              <a:rPr lang="en-US" sz="2000" dirty="0" err="1"/>
              <a:t>fullatom</a:t>
            </a:r>
            <a:r>
              <a:rPr lang="en-US" sz="2000" dirty="0"/>
              <a:t> weights=”</a:t>
            </a:r>
            <a:r>
              <a:rPr lang="en-US" sz="2000" b="1" dirty="0" smtClean="0"/>
              <a:t>stage3_rlx_membrane.wts</a:t>
            </a:r>
            <a:r>
              <a:rPr lang="en-US" sz="2000" dirty="0"/>
              <a:t>” symmetric=0&gt;</a:t>
            </a:r>
          </a:p>
          <a:p>
            <a:r>
              <a:rPr lang="en-US" sz="2000" dirty="0" smtClean="0"/>
              <a:t>		&lt;</a:t>
            </a:r>
            <a:r>
              <a:rPr lang="en-US" sz="2000" dirty="0"/>
              <a:t>Reweight </a:t>
            </a:r>
            <a:r>
              <a:rPr lang="en-US" sz="2000" dirty="0" err="1"/>
              <a:t>scoretype</a:t>
            </a:r>
            <a:r>
              <a:rPr lang="en-US" sz="2000" dirty="0"/>
              <a:t>=</a:t>
            </a:r>
            <a:r>
              <a:rPr lang="en-US" sz="2000" dirty="0" err="1"/>
              <a:t>atom_pair_constraint</a:t>
            </a:r>
            <a:r>
              <a:rPr lang="en-US" sz="2000" dirty="0"/>
              <a:t> weight=0.5/&gt;</a:t>
            </a:r>
          </a:p>
          <a:p>
            <a:r>
              <a:rPr lang="en-US" sz="2000" dirty="0" smtClean="0"/>
              <a:t>	&lt;/</a:t>
            </a:r>
            <a:r>
              <a:rPr lang="en-US" sz="2000" dirty="0" err="1"/>
              <a:t>fullatom</a:t>
            </a:r>
            <a:r>
              <a:rPr lang="en-US" sz="2000" dirty="0"/>
              <a:t>&gt;</a:t>
            </a:r>
          </a:p>
          <a:p>
            <a:r>
              <a:rPr lang="en-US" sz="2000" dirty="0"/>
              <a:t>&lt;/SCOREFXNS</a:t>
            </a:r>
            <a:r>
              <a:rPr lang="en-US" sz="2000" dirty="0" smtClean="0"/>
              <a:t>&gt;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191000" y="609600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*Find all </a:t>
            </a:r>
            <a:r>
              <a:rPr lang="en-US" b="1" dirty="0" smtClean="0"/>
              <a:t>.</a:t>
            </a:r>
            <a:r>
              <a:rPr lang="en-US" b="1" dirty="0" err="1" smtClean="0"/>
              <a:t>wts</a:t>
            </a:r>
            <a:r>
              <a:rPr lang="en-US" b="1" dirty="0" smtClean="0"/>
              <a:t> </a:t>
            </a:r>
            <a:r>
              <a:rPr lang="en-US" dirty="0" smtClean="0"/>
              <a:t>files in</a:t>
            </a:r>
            <a:r>
              <a:rPr lang="en-US" i="1" dirty="0" smtClean="0"/>
              <a:t> /</a:t>
            </a:r>
            <a:r>
              <a:rPr lang="en-US" i="1" dirty="0" err="1" smtClean="0"/>
              <a:t>rosetta_cm</a:t>
            </a:r>
            <a:r>
              <a:rPr lang="en-US" i="1" dirty="0" smtClean="0"/>
              <a:t>/3_hybridize/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9044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r>
              <a:rPr lang="en-US" dirty="0" smtClean="0"/>
              <a:t>Hybridize Mover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514600"/>
            <a:ext cx="9144000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&lt;MOVERS&gt;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/>
              <a:t>Hybridize name=hybridize stage1_scorefxn=stage1 </a:t>
            </a:r>
            <a:r>
              <a:rPr lang="en-US" sz="1600" dirty="0" smtClean="0"/>
              <a:t>stage2_scorefxn=stage2  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</a:t>
            </a:r>
            <a:r>
              <a:rPr lang="en-US" sz="1600" dirty="0" err="1" smtClean="0"/>
              <a:t>fa_scorefxn</a:t>
            </a:r>
            <a:r>
              <a:rPr lang="en-US" sz="1600" dirty="0" smtClean="0"/>
              <a:t>=</a:t>
            </a:r>
            <a:r>
              <a:rPr lang="en-US" sz="1600" dirty="0" err="1" smtClean="0"/>
              <a:t>fullatom</a:t>
            </a:r>
            <a:r>
              <a:rPr lang="en-US" sz="1600" dirty="0" smtClean="0"/>
              <a:t> </a:t>
            </a:r>
            <a:r>
              <a:rPr lang="en-US" sz="1600" dirty="0"/>
              <a:t>batch=1 </a:t>
            </a:r>
            <a:r>
              <a:rPr lang="en-US" sz="1600" dirty="0" smtClean="0"/>
              <a:t>stage1_increase_cycles=1.0    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stage2_increase_cycles=1.0 </a:t>
            </a:r>
            <a:r>
              <a:rPr lang="en-US" sz="1600" dirty="0" err="1" smtClean="0"/>
              <a:t>linmin_only</a:t>
            </a:r>
            <a:r>
              <a:rPr lang="en-US" sz="1600" dirty="0" smtClean="0"/>
              <a:t>=1</a:t>
            </a:r>
            <a:r>
              <a:rPr lang="en-US" sz="1600" dirty="0"/>
              <a:t>&gt;</a:t>
            </a:r>
          </a:p>
          <a:p>
            <a:r>
              <a:rPr lang="en-US" sz="1600" dirty="0" smtClean="0"/>
              <a:t>		&lt;</a:t>
            </a:r>
            <a:r>
              <a:rPr lang="en-US" sz="1600" dirty="0"/>
              <a:t>Fragments 3mers="</a:t>
            </a:r>
            <a:r>
              <a:rPr lang="en-US" sz="1600" b="1" dirty="0"/>
              <a:t>1u19_3.frags</a:t>
            </a:r>
            <a:r>
              <a:rPr lang="en-US" sz="1600" dirty="0"/>
              <a:t>" 9mers="</a:t>
            </a:r>
            <a:r>
              <a:rPr lang="en-US" sz="1600" b="1" dirty="0"/>
              <a:t>1u19_9.frags</a:t>
            </a:r>
            <a:r>
              <a:rPr lang="en-US" sz="1600" dirty="0"/>
              <a:t>"/&gt;</a:t>
            </a:r>
          </a:p>
          <a:p>
            <a:r>
              <a:rPr lang="en-US" sz="1600" dirty="0" smtClean="0"/>
              <a:t>		&lt;</a:t>
            </a:r>
            <a:r>
              <a:rPr lang="en-US" sz="1600" dirty="0"/>
              <a:t>Template </a:t>
            </a:r>
            <a:r>
              <a:rPr lang="en-US" sz="1600" dirty="0" err="1"/>
              <a:t>pdb</a:t>
            </a:r>
            <a:r>
              <a:rPr lang="en-US" sz="1600" dirty="0"/>
              <a:t>="</a:t>
            </a:r>
            <a:r>
              <a:rPr lang="en-US" sz="1600" b="1" dirty="0"/>
              <a:t>1u19_on_2rh1.pdb</a:t>
            </a:r>
            <a:r>
              <a:rPr lang="en-US" sz="1600" dirty="0"/>
              <a:t>" </a:t>
            </a:r>
            <a:r>
              <a:rPr lang="en-US" sz="1600" dirty="0" err="1"/>
              <a:t>cst_file</a:t>
            </a:r>
            <a:r>
              <a:rPr lang="en-US" sz="1600" dirty="0"/>
              <a:t>="AUTO" weight=  </a:t>
            </a:r>
            <a:r>
              <a:rPr lang="en-US" sz="1600" dirty="0" smtClean="0">
                <a:solidFill>
                  <a:srgbClr val="FF0000"/>
                </a:solidFill>
              </a:rPr>
              <a:t>1.000</a:t>
            </a:r>
            <a:r>
              <a:rPr lang="en-US" sz="1600" dirty="0" smtClean="0"/>
              <a:t> </a:t>
            </a:r>
            <a:r>
              <a:rPr lang="en-US" sz="1600" dirty="0"/>
              <a:t>/&gt;</a:t>
            </a:r>
          </a:p>
          <a:p>
            <a:r>
              <a:rPr lang="en-US" sz="1600" dirty="0" smtClean="0"/>
              <a:t>		&lt;</a:t>
            </a:r>
            <a:r>
              <a:rPr lang="en-US" sz="1600" dirty="0"/>
              <a:t>Template </a:t>
            </a:r>
            <a:r>
              <a:rPr lang="en-US" sz="1600" dirty="0" err="1"/>
              <a:t>pdb</a:t>
            </a:r>
            <a:r>
              <a:rPr lang="en-US" sz="1600" dirty="0"/>
              <a:t>="</a:t>
            </a:r>
            <a:r>
              <a:rPr lang="en-US" sz="1600" b="1" dirty="0"/>
              <a:t>1u19_on_3eml.pdb</a:t>
            </a:r>
            <a:r>
              <a:rPr lang="en-US" sz="1600" dirty="0"/>
              <a:t>" </a:t>
            </a:r>
            <a:r>
              <a:rPr lang="en-US" sz="1600" dirty="0" err="1"/>
              <a:t>cst_file</a:t>
            </a:r>
            <a:r>
              <a:rPr lang="en-US" sz="1600" dirty="0"/>
              <a:t>="AUTO" weight=  </a:t>
            </a:r>
            <a:r>
              <a:rPr lang="en-US" sz="1600" dirty="0" smtClean="0">
                <a:solidFill>
                  <a:srgbClr val="FF0000"/>
                </a:solidFill>
              </a:rPr>
              <a:t>1.000</a:t>
            </a:r>
            <a:r>
              <a:rPr lang="en-US" sz="1600" dirty="0" smtClean="0"/>
              <a:t> </a:t>
            </a:r>
            <a:r>
              <a:rPr lang="en-US" sz="1600" dirty="0"/>
              <a:t>/&gt;</a:t>
            </a:r>
          </a:p>
          <a:p>
            <a:r>
              <a:rPr lang="en-US" sz="1600" dirty="0" smtClean="0"/>
              <a:t>		&lt;</a:t>
            </a:r>
            <a:r>
              <a:rPr lang="en-US" sz="1600" dirty="0"/>
              <a:t>Template </a:t>
            </a:r>
            <a:r>
              <a:rPr lang="en-US" sz="1600" dirty="0" err="1"/>
              <a:t>pdb</a:t>
            </a:r>
            <a:r>
              <a:rPr lang="en-US" sz="1600" dirty="0"/>
              <a:t>="</a:t>
            </a:r>
            <a:r>
              <a:rPr lang="en-US" sz="1600" b="1" dirty="0"/>
              <a:t>1u19_on_3odu.pdb</a:t>
            </a:r>
            <a:r>
              <a:rPr lang="en-US" sz="1600" dirty="0"/>
              <a:t>" </a:t>
            </a:r>
            <a:r>
              <a:rPr lang="en-US" sz="1600" dirty="0" err="1"/>
              <a:t>cst_file</a:t>
            </a:r>
            <a:r>
              <a:rPr lang="en-US" sz="1600" dirty="0"/>
              <a:t>="AUTO" weight=  </a:t>
            </a:r>
            <a:r>
              <a:rPr lang="en-US" sz="1600" dirty="0" smtClean="0">
                <a:solidFill>
                  <a:srgbClr val="FF0000"/>
                </a:solidFill>
              </a:rPr>
              <a:t>1.000</a:t>
            </a:r>
            <a:r>
              <a:rPr lang="en-US" sz="1600" dirty="0" smtClean="0"/>
              <a:t> </a:t>
            </a:r>
            <a:r>
              <a:rPr lang="en-US" sz="1600" dirty="0"/>
              <a:t>/&gt;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/>
              <a:t>Hybridize&gt;</a:t>
            </a:r>
          </a:p>
          <a:p>
            <a:r>
              <a:rPr lang="en-US" sz="1600" dirty="0"/>
              <a:t>&lt;/MOVERS</a:t>
            </a:r>
            <a:r>
              <a:rPr lang="en-US" sz="1600" dirty="0" smtClean="0"/>
              <a:t>&gt;</a:t>
            </a:r>
            <a:endParaRPr lang="en-US" sz="16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6137" y="1625891"/>
            <a:ext cx="8305800" cy="507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/</a:t>
            </a:r>
            <a:r>
              <a:rPr lang="en-US" sz="2400" i="1" dirty="0" err="1" smtClean="0"/>
              <a:t>rosetta_cm</a:t>
            </a:r>
            <a:r>
              <a:rPr lang="en-US" sz="2400" i="1" dirty="0" smtClean="0"/>
              <a:t>/3_hybridize/rosetta_cm.xml</a:t>
            </a:r>
          </a:p>
        </p:txBody>
      </p:sp>
    </p:spTree>
    <p:extLst>
      <p:ext uri="{BB962C8B-B14F-4D97-AF65-F5344CB8AC3E}">
        <p14:creationId xmlns:p14="http://schemas.microsoft.com/office/powerpoint/2010/main" val="75141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990600"/>
          </a:xfrm>
        </p:spPr>
        <p:txBody>
          <a:bodyPr/>
          <a:lstStyle/>
          <a:p>
            <a:r>
              <a:rPr lang="en-US" dirty="0" err="1" smtClean="0"/>
              <a:t>RosettaCM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6137" y="1143000"/>
            <a:ext cx="8305800" cy="507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/</a:t>
            </a:r>
            <a:r>
              <a:rPr lang="en-US" sz="2400" i="1" dirty="0" err="1" smtClean="0"/>
              <a:t>rosetta_cm</a:t>
            </a:r>
            <a:r>
              <a:rPr lang="en-US" sz="2400" i="1" dirty="0" smtClean="0"/>
              <a:t>/3_hybridize/</a:t>
            </a:r>
            <a:r>
              <a:rPr lang="en-US" sz="2400" i="1" dirty="0" err="1" smtClean="0"/>
              <a:t>rosetta_cm.options</a:t>
            </a:r>
            <a:endParaRPr lang="en-US" sz="2400" i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78979" y="1676400"/>
            <a:ext cx="8812621" cy="4770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# i/o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-</a:t>
            </a:r>
            <a:r>
              <a:rPr lang="en-US" sz="1600" dirty="0" err="1"/>
              <a:t>in:file:fasta</a:t>
            </a:r>
            <a:r>
              <a:rPr lang="en-US" sz="1600" dirty="0"/>
              <a:t> 1u19.fasta</a:t>
            </a:r>
            <a:br>
              <a:rPr lang="en-US" sz="1600" dirty="0"/>
            </a:br>
            <a:r>
              <a:rPr lang="en-US" sz="1600" dirty="0"/>
              <a:t>-</a:t>
            </a:r>
            <a:r>
              <a:rPr lang="en-US" sz="1600" dirty="0" err="1"/>
              <a:t>parser:protocol</a:t>
            </a:r>
            <a:r>
              <a:rPr lang="en-US" sz="1600" dirty="0"/>
              <a:t> </a:t>
            </a:r>
            <a:r>
              <a:rPr lang="en-US" sz="1600" dirty="0" smtClean="0"/>
              <a:t>rosetta_cm.xml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/>
              <a:t># relax options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-</a:t>
            </a:r>
            <a:r>
              <a:rPr lang="en-US" sz="1600" dirty="0" err="1"/>
              <a:t>relax:minimize_bond_angles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-</a:t>
            </a:r>
            <a:r>
              <a:rPr lang="en-US" sz="1600" dirty="0" err="1"/>
              <a:t>relax:minimize_bond_lengths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-</a:t>
            </a:r>
            <a:r>
              <a:rPr lang="en-US" sz="1600" dirty="0" err="1"/>
              <a:t>relax:jump_move</a:t>
            </a:r>
            <a:r>
              <a:rPr lang="en-US" sz="1600" dirty="0"/>
              <a:t> true</a:t>
            </a:r>
            <a:br>
              <a:rPr lang="en-US" sz="1600" dirty="0"/>
            </a:br>
            <a:r>
              <a:rPr lang="en-US" sz="1600" dirty="0"/>
              <a:t>-</a:t>
            </a:r>
            <a:r>
              <a:rPr lang="en-US" sz="1600" dirty="0" err="1"/>
              <a:t>default_max_cycles</a:t>
            </a:r>
            <a:r>
              <a:rPr lang="en-US" sz="1600" dirty="0"/>
              <a:t> </a:t>
            </a:r>
            <a:r>
              <a:rPr lang="en-US" sz="1600" dirty="0" smtClean="0"/>
              <a:t>200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-</a:t>
            </a:r>
            <a:r>
              <a:rPr lang="en-US" sz="1600" dirty="0" err="1"/>
              <a:t>relax:min_type</a:t>
            </a:r>
            <a:r>
              <a:rPr lang="en-US" sz="1600" dirty="0"/>
              <a:t> </a:t>
            </a:r>
            <a:r>
              <a:rPr lang="en-US" sz="1600" dirty="0" err="1" smtClean="0"/>
              <a:t>lbfgs_armijo_nonmonotone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-</a:t>
            </a:r>
            <a:r>
              <a:rPr lang="en-US" sz="1600" dirty="0" err="1"/>
              <a:t>score:weights</a:t>
            </a:r>
            <a:r>
              <a:rPr lang="en-US" sz="1600" dirty="0"/>
              <a:t> stage3.wts</a:t>
            </a:r>
            <a:br>
              <a:rPr lang="en-US" sz="1600" dirty="0"/>
            </a:br>
            <a:r>
              <a:rPr lang="en-US" sz="1600" dirty="0"/>
              <a:t>-</a:t>
            </a:r>
            <a:r>
              <a:rPr lang="en-US" sz="1600" dirty="0" err="1"/>
              <a:t>use_bicubic_interpolation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-hybridize:stage1_probability </a:t>
            </a:r>
            <a:r>
              <a:rPr lang="en-US" sz="1600" dirty="0" smtClean="0"/>
              <a:t>1.0</a:t>
            </a:r>
          </a:p>
          <a:p>
            <a:endParaRPr lang="en-US" sz="1600" dirty="0" smtClean="0"/>
          </a:p>
          <a:p>
            <a:r>
              <a:rPr lang="en-US" sz="1600" b="1" dirty="0" smtClean="0"/>
              <a:t>#Initialize membrane</a:t>
            </a:r>
          </a:p>
          <a:p>
            <a:r>
              <a:rPr lang="en-US" sz="1600" dirty="0" smtClean="0"/>
              <a:t>-</a:t>
            </a:r>
            <a:r>
              <a:rPr lang="en-US" sz="1600" dirty="0" err="1" smtClean="0"/>
              <a:t>in:file:spanfile</a:t>
            </a:r>
            <a:r>
              <a:rPr lang="en-US" sz="1600" dirty="0" smtClean="0"/>
              <a:t> 1u19.span</a:t>
            </a:r>
          </a:p>
          <a:p>
            <a:r>
              <a:rPr lang="en-US" sz="1600" dirty="0" smtClean="0"/>
              <a:t>-</a:t>
            </a:r>
            <a:r>
              <a:rPr lang="en-US" sz="1600" dirty="0" err="1" smtClean="0"/>
              <a:t>membrane:no_interpolate_Mpair</a:t>
            </a:r>
            <a:endParaRPr lang="en-US" sz="1600" dirty="0" smtClean="0"/>
          </a:p>
          <a:p>
            <a:r>
              <a:rPr lang="en-US" sz="1600" dirty="0" smtClean="0"/>
              <a:t>-</a:t>
            </a:r>
            <a:r>
              <a:rPr lang="en-US" sz="1600" dirty="0" err="1" smtClean="0"/>
              <a:t>membrane:Menv_penalties</a:t>
            </a:r>
            <a:endParaRPr lang="en-US" sz="1600" dirty="0" smtClean="0"/>
          </a:p>
          <a:p>
            <a:r>
              <a:rPr lang="en-US" sz="1600" dirty="0" smtClean="0"/>
              <a:t>-</a:t>
            </a:r>
            <a:r>
              <a:rPr lang="en-US" sz="1600" dirty="0" err="1" smtClean="0"/>
              <a:t>rg_reweight</a:t>
            </a:r>
            <a:r>
              <a:rPr lang="en-US" sz="1600" dirty="0" smtClean="0"/>
              <a:t> .1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78979" y="2590800"/>
            <a:ext cx="881262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8978" y="5029200"/>
            <a:ext cx="881262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02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990600"/>
          </a:xfrm>
        </p:spPr>
        <p:txBody>
          <a:bodyPr/>
          <a:lstStyle/>
          <a:p>
            <a:r>
              <a:rPr lang="en-US" dirty="0" smtClean="0"/>
              <a:t>Comparative Modeling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419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Step 1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Align target sequence with template sequences</a:t>
            </a:r>
          </a:p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Step 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Partial-thread the target sequence template structures</a:t>
            </a:r>
          </a:p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Step 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: Combine pieces from different templates using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RosettaCM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Hybridize</a:t>
            </a:r>
          </a:p>
          <a:p>
            <a:r>
              <a:rPr lang="en-US" sz="2400" b="1" dirty="0" smtClean="0"/>
              <a:t>Step 4</a:t>
            </a:r>
            <a:r>
              <a:rPr lang="en-US" sz="2400" dirty="0" smtClean="0"/>
              <a:t>: </a:t>
            </a:r>
            <a:r>
              <a:rPr lang="en-US" sz="2400" dirty="0"/>
              <a:t>Full-atom refinement and </a:t>
            </a:r>
            <a:r>
              <a:rPr lang="en-US" sz="2400" dirty="0" smtClean="0"/>
              <a:t>relax</a:t>
            </a:r>
            <a:endParaRPr 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50" r="47914"/>
          <a:stretch/>
        </p:blipFill>
        <p:spPr bwMode="auto">
          <a:xfrm>
            <a:off x="5029200" y="1752600"/>
            <a:ext cx="3483429" cy="445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1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Relax Input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Span file</a:t>
            </a:r>
          </a:p>
          <a:p>
            <a:r>
              <a:rPr lang="en-US" sz="2800" dirty="0" smtClean="0"/>
              <a:t>Relax options</a:t>
            </a:r>
          </a:p>
          <a:p>
            <a:r>
              <a:rPr lang="en-US" sz="2800" dirty="0" smtClean="0"/>
              <a:t>Optional constraints (atom pair distances, disulfide bonds, etc.)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985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990600"/>
          </a:xfrm>
        </p:spPr>
        <p:txBody>
          <a:bodyPr/>
          <a:lstStyle/>
          <a:p>
            <a:r>
              <a:rPr lang="en-US" dirty="0" smtClean="0"/>
              <a:t>Disulfide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87498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Find this file at</a:t>
            </a:r>
            <a:r>
              <a:rPr lang="en-US" sz="2000" i="1" dirty="0"/>
              <a:t> </a:t>
            </a:r>
            <a:r>
              <a:rPr lang="en-US" sz="2000" i="1" dirty="0" smtClean="0"/>
              <a:t>/</a:t>
            </a:r>
            <a:r>
              <a:rPr lang="en-US" sz="2000" i="1" dirty="0" err="1" smtClean="0"/>
              <a:t>rosetta_cm</a:t>
            </a:r>
            <a:r>
              <a:rPr lang="en-US" sz="2000" i="1" dirty="0" smtClean="0"/>
              <a:t>/4_relax/1u19.disulfide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6395302" cy="452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286000"/>
            <a:ext cx="1595309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77 154</a:t>
            </a:r>
          </a:p>
        </p:txBody>
      </p:sp>
    </p:spTree>
    <p:extLst>
      <p:ext uri="{BB962C8B-B14F-4D97-AF65-F5344CB8AC3E}">
        <p14:creationId xmlns:p14="http://schemas.microsoft.com/office/powerpoint/2010/main" val="161330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219200"/>
            <a:ext cx="4784959" cy="5181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2400" b="1" dirty="0" smtClean="0"/>
          </a:p>
          <a:p>
            <a:r>
              <a:rPr lang="en-US" b="1" dirty="0" smtClean="0"/>
              <a:t>Single Template Modeling:</a:t>
            </a:r>
          </a:p>
          <a:p>
            <a:pPr lvl="1"/>
            <a:r>
              <a:rPr lang="en-US" sz="2100" dirty="0" smtClean="0"/>
              <a:t>Single template</a:t>
            </a:r>
          </a:p>
          <a:p>
            <a:pPr lvl="1"/>
            <a:r>
              <a:rPr lang="en-US" sz="2100" dirty="0" smtClean="0"/>
              <a:t>Thread single </a:t>
            </a:r>
            <a:r>
              <a:rPr lang="en-US" sz="2100" dirty="0" smtClean="0"/>
              <a:t>backbone as input</a:t>
            </a:r>
            <a:endParaRPr lang="en-US" sz="2100" dirty="0" smtClean="0"/>
          </a:p>
          <a:p>
            <a:pPr lvl="1"/>
            <a:r>
              <a:rPr lang="en-US" sz="2100" dirty="0" smtClean="0"/>
              <a:t>Use fragments </a:t>
            </a:r>
          </a:p>
          <a:p>
            <a:pPr lvl="1"/>
            <a:r>
              <a:rPr lang="en-US" sz="2100" dirty="0" smtClean="0"/>
              <a:t>Extra step of Loop </a:t>
            </a:r>
            <a:r>
              <a:rPr lang="en-US" sz="2100" dirty="0" smtClean="0"/>
              <a:t>Modeling</a:t>
            </a:r>
          </a:p>
          <a:p>
            <a:pPr lvl="2"/>
            <a:r>
              <a:rPr lang="en-US" sz="2100" dirty="0" smtClean="0"/>
              <a:t>Provide Loop file definitions</a:t>
            </a:r>
            <a:endParaRPr lang="en-US" sz="2100" dirty="0" smtClean="0"/>
          </a:p>
          <a:p>
            <a:endParaRPr lang="en-US" sz="2400" b="1" dirty="0"/>
          </a:p>
          <a:p>
            <a:r>
              <a:rPr lang="en-US" b="1" dirty="0" smtClean="0"/>
              <a:t>Multiple Template Modeling:</a:t>
            </a:r>
          </a:p>
          <a:p>
            <a:pPr lvl="1"/>
            <a:r>
              <a:rPr lang="en-US" sz="2100" dirty="0" smtClean="0"/>
              <a:t>Multiple templates</a:t>
            </a:r>
          </a:p>
          <a:p>
            <a:pPr lvl="1"/>
            <a:r>
              <a:rPr lang="en-US" sz="2100" dirty="0" smtClean="0"/>
              <a:t>Thread </a:t>
            </a:r>
            <a:r>
              <a:rPr lang="en-US" sz="2100" dirty="0" smtClean="0"/>
              <a:t>multiple backbones </a:t>
            </a:r>
            <a:r>
              <a:rPr lang="en-US" sz="2100" dirty="0" smtClean="0"/>
              <a:t>as input</a:t>
            </a:r>
          </a:p>
          <a:p>
            <a:pPr lvl="1"/>
            <a:r>
              <a:rPr lang="en-US" sz="2100" dirty="0"/>
              <a:t>Uses sections of multiple threaded models </a:t>
            </a:r>
            <a:r>
              <a:rPr lang="en-US" sz="2100" dirty="0" smtClean="0"/>
              <a:t>+ uses fragments </a:t>
            </a:r>
          </a:p>
          <a:p>
            <a:pPr lvl="1"/>
            <a:r>
              <a:rPr lang="en-US" sz="2100" dirty="0" smtClean="0"/>
              <a:t>Loop </a:t>
            </a:r>
            <a:r>
              <a:rPr lang="en-US" sz="2100" dirty="0" smtClean="0"/>
              <a:t>modeling protocol is internal</a:t>
            </a:r>
          </a:p>
          <a:p>
            <a:pPr lvl="1"/>
            <a:r>
              <a:rPr lang="en-US" sz="2100" dirty="0" smtClean="0"/>
              <a:t>Need final </a:t>
            </a:r>
            <a:r>
              <a:rPr lang="en-US" sz="2100" dirty="0" err="1" smtClean="0"/>
              <a:t>Dualspace</a:t>
            </a:r>
            <a:r>
              <a:rPr lang="en-US" sz="2100" dirty="0" smtClean="0"/>
              <a:t> Relax in </a:t>
            </a:r>
            <a:r>
              <a:rPr lang="en-US" sz="2100" dirty="0"/>
              <a:t>C</a:t>
            </a:r>
            <a:r>
              <a:rPr lang="en-US" sz="2100" dirty="0" smtClean="0"/>
              <a:t>artesian </a:t>
            </a:r>
            <a:r>
              <a:rPr lang="en-US" sz="2100" dirty="0" smtClean="0"/>
              <a:t>coordinate </a:t>
            </a:r>
            <a:r>
              <a:rPr lang="en-US" sz="2100" dirty="0" smtClean="0"/>
              <a:t>space</a:t>
            </a: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300" b="1" dirty="0" smtClean="0"/>
              <a:t>*Nomenclature Note*</a:t>
            </a:r>
            <a:endParaRPr lang="en-US" sz="2300" b="1" dirty="0"/>
          </a:p>
          <a:p>
            <a:r>
              <a:rPr lang="en-US" sz="2000" dirty="0" smtClean="0"/>
              <a:t>Comparative Modeling = Homology </a:t>
            </a:r>
            <a:r>
              <a:rPr lang="en-US" sz="2000" dirty="0" smtClean="0"/>
              <a:t>Modeling in the land of Rosetta</a:t>
            </a: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3673241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 to Multi-template Comparative </a:t>
            </a:r>
            <a:r>
              <a:rPr lang="en-US" dirty="0"/>
              <a:t>M</a:t>
            </a:r>
            <a:r>
              <a:rPr lang="en-US" dirty="0" smtClean="0"/>
              <a:t>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990600"/>
          </a:xfrm>
        </p:spPr>
        <p:txBody>
          <a:bodyPr/>
          <a:lstStyle/>
          <a:p>
            <a:r>
              <a:rPr lang="en-US" dirty="0" smtClean="0"/>
              <a:t>Relax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37" y="1143000"/>
            <a:ext cx="8305800" cy="507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/</a:t>
            </a:r>
            <a:r>
              <a:rPr lang="en-US" sz="2400" i="1" dirty="0" err="1" smtClean="0"/>
              <a:t>rosetta_cm</a:t>
            </a:r>
            <a:r>
              <a:rPr lang="en-US" sz="2400" i="1" dirty="0" smtClean="0"/>
              <a:t>/4_relax/</a:t>
            </a:r>
            <a:r>
              <a:rPr lang="en-US" sz="2400" i="1" dirty="0" err="1" smtClean="0"/>
              <a:t>relax.options</a:t>
            </a:r>
            <a:endParaRPr lang="en-US" sz="2400" i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78979" y="1600200"/>
            <a:ext cx="8812621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# i/o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 smtClean="0"/>
              <a:t>in:fix_disulf</a:t>
            </a:r>
            <a:r>
              <a:rPr lang="en-US" dirty="0" smtClean="0"/>
              <a:t> 1u19.disulfide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out:file:fullatom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out:pdb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# </a:t>
            </a:r>
            <a:r>
              <a:rPr lang="en-US" b="1" dirty="0" err="1" smtClean="0"/>
              <a:t>Dualspace</a:t>
            </a:r>
            <a:r>
              <a:rPr lang="en-US" b="1" dirty="0" smtClean="0"/>
              <a:t> settings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relax:dualspace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relax:minimize_bond_angles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set_weights</a:t>
            </a:r>
            <a:r>
              <a:rPr lang="en-US" dirty="0" smtClean="0"/>
              <a:t> </a:t>
            </a:r>
            <a:r>
              <a:rPr lang="en-US" dirty="0" err="1" smtClean="0"/>
              <a:t>cart_bonded</a:t>
            </a:r>
            <a:r>
              <a:rPr lang="en-US" dirty="0" smtClean="0"/>
              <a:t> .5 </a:t>
            </a:r>
            <a:r>
              <a:rPr lang="en-US" dirty="0" err="1" smtClean="0"/>
              <a:t>pro_close</a:t>
            </a:r>
            <a:r>
              <a:rPr lang="en-US" dirty="0" smtClean="0"/>
              <a:t> 0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default_max_cycles</a:t>
            </a:r>
            <a:r>
              <a:rPr lang="en-US" dirty="0" smtClean="0"/>
              <a:t> 200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b="1" dirty="0" smtClean="0"/>
              <a:t>#Initialize membrane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in:file:spanfile</a:t>
            </a:r>
            <a:r>
              <a:rPr lang="en-US" dirty="0" smtClean="0"/>
              <a:t> 1u19.span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membrane:no_interpolate_Mpair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membrane:Menv_penalties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score:weights</a:t>
            </a:r>
            <a:r>
              <a:rPr lang="en-US" dirty="0" smtClean="0"/>
              <a:t> </a:t>
            </a:r>
            <a:r>
              <a:rPr lang="en-US" dirty="0" err="1" smtClean="0"/>
              <a:t>membrane_highres_Menv_smooth.wts</a:t>
            </a:r>
            <a:endParaRPr lang="en-US" dirty="0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78977" y="2895600"/>
            <a:ext cx="881262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976" y="4572000"/>
            <a:ext cx="881262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5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Using </a:t>
            </a:r>
            <a:r>
              <a:rPr lang="en-US" sz="4400" dirty="0" err="1" smtClean="0"/>
              <a:t>RosettaCM</a:t>
            </a:r>
            <a:r>
              <a:rPr lang="en-US" sz="4400" dirty="0" smtClean="0"/>
              <a:t> online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5105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ROBETTA web-based application uses </a:t>
            </a:r>
            <a:r>
              <a:rPr lang="en-US" sz="2800" dirty="0" err="1" smtClean="0"/>
              <a:t>RosettaCM</a:t>
            </a:r>
            <a:r>
              <a:rPr lang="en-US" sz="2800" dirty="0" smtClean="0"/>
              <a:t> to generate 3D models from sequence.</a:t>
            </a:r>
          </a:p>
          <a:p>
            <a:r>
              <a:rPr lang="en-US" sz="2800" dirty="0" smtClean="0"/>
              <a:t>Completely automated.</a:t>
            </a:r>
          </a:p>
          <a:p>
            <a:r>
              <a:rPr lang="en-US" sz="2800" dirty="0" smtClean="0"/>
              <a:t>Generates alignments with </a:t>
            </a:r>
            <a:r>
              <a:rPr lang="en-US" sz="2800" dirty="0" err="1" smtClean="0"/>
              <a:t>Hhsearch</a:t>
            </a:r>
            <a:r>
              <a:rPr lang="en-US" sz="2800" dirty="0" smtClean="0"/>
              <a:t>, SPARKS-X, and </a:t>
            </a:r>
            <a:r>
              <a:rPr lang="en-US" sz="2800" dirty="0" err="1" smtClean="0"/>
              <a:t>RaptorX</a:t>
            </a:r>
            <a:endParaRPr lang="en-US" sz="2800" dirty="0" smtClean="0"/>
          </a:p>
          <a:p>
            <a:r>
              <a:rPr lang="en-US" sz="2800" dirty="0" smtClean="0"/>
              <a:t>Does not include final loop building and membrane relax</a:t>
            </a:r>
          </a:p>
          <a:p>
            <a:endParaRPr lang="en-US" sz="2800" dirty="0" smtClean="0"/>
          </a:p>
          <a:p>
            <a:pPr marL="0" indent="0">
              <a:buNone/>
            </a:pPr>
            <a:r>
              <a:rPr lang="en-US" sz="2800" b="1" dirty="0"/>
              <a:t>http://robetta.bakerlab.org/submit.jsp</a:t>
            </a:r>
          </a:p>
        </p:txBody>
      </p:sp>
    </p:spTree>
    <p:extLst>
      <p:ext uri="{BB962C8B-B14F-4D97-AF65-F5344CB8AC3E}">
        <p14:creationId xmlns:p14="http://schemas.microsoft.com/office/powerpoint/2010/main" val="212259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915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Limitations/Expectations </a:t>
            </a:r>
            <a:r>
              <a:rPr lang="en-US" dirty="0" smtClean="0"/>
              <a:t>of multiple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Single Template Modeling:</a:t>
            </a:r>
          </a:p>
          <a:p>
            <a:pPr lvl="1"/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nstruct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value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=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1500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+</a:t>
            </a:r>
          </a:p>
          <a:p>
            <a:pPr lvl="1"/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Separate Loop Modeling Steps </a:t>
            </a:r>
          </a:p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Multiple Template Modeling:</a:t>
            </a:r>
          </a:p>
          <a:p>
            <a:pPr lvl="1"/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struct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value = increase based on template number/quality etc.</a:t>
            </a:r>
          </a:p>
          <a:p>
            <a:pPr lvl="1"/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Internal loop modeling within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RosettaCM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Realistic expectations:</a:t>
            </a:r>
          </a:p>
          <a:p>
            <a:pPr lvl="1"/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Membrane proteins</a:t>
            </a:r>
          </a:p>
          <a:p>
            <a:pPr lvl="1"/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Large proteins</a:t>
            </a:r>
          </a:p>
          <a:p>
            <a:pPr lvl="1"/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Quality of Input</a:t>
            </a:r>
          </a:p>
          <a:p>
            <a:pPr lvl="1"/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Validation Ability</a:t>
            </a:r>
          </a:p>
          <a:p>
            <a:pPr lvl="1"/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Necessity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Biochemical/Biophysical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restraints</a:t>
            </a:r>
          </a:p>
          <a:p>
            <a:pPr lvl="1"/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716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Tutorial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Comparative modeling of </a:t>
            </a:r>
            <a:r>
              <a:rPr lang="en-US" sz="2800" dirty="0" smtClean="0"/>
              <a:t>Rhodopsin </a:t>
            </a:r>
            <a:r>
              <a:rPr lang="en-US" sz="2800" dirty="0" smtClean="0"/>
              <a:t>with three class A GPCR’s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800" dirty="0" smtClean="0"/>
              <a:t>Five stages: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 smtClean="0"/>
              <a:t>Setup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 smtClean="0"/>
              <a:t>Threading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 err="1" smtClean="0"/>
              <a:t>RosettaCM</a:t>
            </a:r>
            <a:r>
              <a:rPr lang="en-US" sz="2800" dirty="0" smtClean="0"/>
              <a:t> hybridize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 err="1" smtClean="0"/>
              <a:t>Dualspace</a:t>
            </a:r>
            <a:r>
              <a:rPr lang="en-US" sz="2800" dirty="0" smtClean="0"/>
              <a:t> relax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 smtClean="0"/>
              <a:t>Final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7733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15400" cy="55626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4"/>
                </a:solidFill>
              </a:rPr>
              <a:t>Rosetta </a:t>
            </a:r>
            <a:r>
              <a:rPr lang="en-US" sz="2800" b="1" dirty="0" smtClean="0">
                <a:solidFill>
                  <a:schemeClr val="accent4"/>
                </a:solidFill>
              </a:rPr>
              <a:t>User Guide &amp; Documentation</a:t>
            </a:r>
            <a:endParaRPr lang="en-US" sz="2800" b="1" dirty="0" smtClean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  <a:hlinkClick r:id="rId2"/>
              </a:rPr>
              <a:t>https</a:t>
            </a:r>
            <a:r>
              <a:rPr lang="en-US" sz="1800" dirty="0">
                <a:solidFill>
                  <a:srgbClr val="FF0000"/>
                </a:solidFill>
                <a:hlinkClick r:id="rId2"/>
              </a:rPr>
              <a:t>://</a:t>
            </a:r>
            <a:r>
              <a:rPr lang="en-US" sz="1800" dirty="0" smtClean="0">
                <a:solidFill>
                  <a:srgbClr val="FF0000"/>
                </a:solidFill>
                <a:hlinkClick r:id="rId2"/>
              </a:rPr>
              <a:t>www.rosettacommons.org/docs/latest/Home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endParaRPr lang="en-US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chemeClr val="accent4"/>
                </a:solidFill>
              </a:rPr>
              <a:t>Membrane Proteins Documentation </a:t>
            </a:r>
            <a:endParaRPr lang="en-US" sz="2800" b="1" dirty="0" smtClean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  <a:hlinkClick r:id="rId3"/>
              </a:rPr>
              <a:t>https</a:t>
            </a:r>
            <a:r>
              <a:rPr lang="en-US" sz="1800" dirty="0">
                <a:solidFill>
                  <a:srgbClr val="FF0000"/>
                </a:solidFill>
                <a:hlinkClick r:id="rId3"/>
              </a:rPr>
              <a:t>://</a:t>
            </a:r>
            <a:r>
              <a:rPr lang="en-US" sz="1800" dirty="0" smtClean="0">
                <a:solidFill>
                  <a:srgbClr val="FF0000"/>
                </a:solidFill>
                <a:hlinkClick r:id="rId3"/>
              </a:rPr>
              <a:t>www.rosettacommons.org/docs/latest/application_documentation/Application%20Documentation#Membrane-Proteins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/>
              </a:solidFill>
            </a:endParaRPr>
          </a:p>
          <a:p>
            <a:r>
              <a:rPr lang="en-US" sz="2800" b="1" dirty="0" err="1" smtClean="0">
                <a:solidFill>
                  <a:schemeClr val="accent4"/>
                </a:solidFill>
              </a:rPr>
              <a:t>RosettaCM</a:t>
            </a:r>
            <a:r>
              <a:rPr lang="en-US" sz="2800" b="1" dirty="0">
                <a:solidFill>
                  <a:schemeClr val="accent4"/>
                </a:solidFill>
              </a:rPr>
              <a:t>:</a:t>
            </a:r>
            <a:r>
              <a:rPr lang="en-US" sz="2800" b="1" dirty="0" smtClean="0">
                <a:solidFill>
                  <a:schemeClr val="accent4"/>
                </a:solidFill>
              </a:rPr>
              <a:t> Mult</a:t>
            </a:r>
            <a:r>
              <a:rPr lang="en-US" sz="2800" b="1" dirty="0" smtClean="0">
                <a:solidFill>
                  <a:schemeClr val="accent4"/>
                </a:solidFill>
              </a:rPr>
              <a:t>i-template</a:t>
            </a:r>
            <a:endParaRPr lang="en-US" sz="2800" b="1" dirty="0" smtClean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1800" dirty="0" err="1" smtClean="0"/>
              <a:t>Yifan</a:t>
            </a:r>
            <a:r>
              <a:rPr lang="en-US" sz="1800" dirty="0" smtClean="0"/>
              <a:t> </a:t>
            </a:r>
            <a:r>
              <a:rPr lang="en-US" sz="1800" dirty="0"/>
              <a:t>Song, </a:t>
            </a:r>
            <a:r>
              <a:rPr lang="en-US" sz="1800" dirty="0" smtClean="0"/>
              <a:t>et al. (2013). </a:t>
            </a:r>
            <a:r>
              <a:rPr lang="en-US" sz="1800" dirty="0"/>
              <a:t>High-Resolution Comparative Modeling with </a:t>
            </a:r>
            <a:r>
              <a:rPr lang="en-US" sz="1800" dirty="0" err="1" smtClean="0"/>
              <a:t>RosettaCM</a:t>
            </a:r>
            <a:r>
              <a:rPr lang="en-US" sz="1800" dirty="0" smtClean="0"/>
              <a:t>. Structure, </a:t>
            </a:r>
            <a:r>
              <a:rPr lang="en-US" sz="1800" i="1" dirty="0" smtClean="0"/>
              <a:t>21</a:t>
            </a:r>
            <a:r>
              <a:rPr lang="en-US" sz="1800" dirty="0" smtClean="0"/>
              <a:t>(10), 1735-1742</a:t>
            </a:r>
            <a:r>
              <a:rPr lang="en-US" sz="1800" dirty="0"/>
              <a:t>. </a:t>
            </a:r>
            <a:endParaRPr lang="en-US" sz="1800" dirty="0"/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r>
              <a:rPr lang="en-US" sz="2800" b="1" dirty="0" err="1">
                <a:solidFill>
                  <a:schemeClr val="accent4"/>
                </a:solidFill>
              </a:rPr>
              <a:t>RosettaCM</a:t>
            </a:r>
            <a:r>
              <a:rPr lang="en-US" sz="2800" b="1" dirty="0">
                <a:solidFill>
                  <a:schemeClr val="accent4"/>
                </a:solidFill>
              </a:rPr>
              <a:t>: </a:t>
            </a:r>
            <a:r>
              <a:rPr lang="en-US" sz="2800" b="1" dirty="0" smtClean="0">
                <a:solidFill>
                  <a:schemeClr val="accent4"/>
                </a:solidFill>
              </a:rPr>
              <a:t>Single-template</a:t>
            </a:r>
          </a:p>
          <a:p>
            <a:pPr marL="0" indent="0">
              <a:buNone/>
            </a:pPr>
            <a:r>
              <a:rPr lang="en-US" sz="1800" dirty="0" smtClean="0"/>
              <a:t>Combs SA, et al. (2013) Small-molecule </a:t>
            </a:r>
            <a:r>
              <a:rPr lang="en-US" sz="1800" dirty="0"/>
              <a:t>ligand docking into comparative models with Rosetta</a:t>
            </a:r>
            <a:r>
              <a:rPr lang="en-US" sz="1800" dirty="0" smtClean="0"/>
              <a:t>. Nature Protocols </a:t>
            </a:r>
            <a:r>
              <a:rPr lang="en-US" sz="1800" dirty="0"/>
              <a:t>7(8):</a:t>
            </a:r>
            <a:r>
              <a:rPr lang="en-US" sz="1800" dirty="0" smtClean="0"/>
              <a:t>1277-98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79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8922"/>
            <a:ext cx="7086600" cy="3300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0844"/>
            <a:ext cx="7086600" cy="33163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8382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alignment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0" y="426719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Adjusted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3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Identifying Template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1841" y="1295400"/>
            <a:ext cx="4784959" cy="5562600"/>
          </a:xfrm>
        </p:spPr>
        <p:txBody>
          <a:bodyPr>
            <a:normAutofit/>
          </a:bodyPr>
          <a:lstStyle/>
          <a:p>
            <a:r>
              <a:rPr lang="en-US" sz="2400" b="1" u="sng" dirty="0" smtClean="0"/>
              <a:t>Sequence </a:t>
            </a:r>
            <a:r>
              <a:rPr lang="en-US" sz="2400" b="1" u="sng" dirty="0"/>
              <a:t>Similarity</a:t>
            </a:r>
            <a:r>
              <a:rPr lang="en-US" sz="2400" b="1" dirty="0"/>
              <a:t>: </a:t>
            </a:r>
            <a:r>
              <a:rPr lang="en-US" sz="2400" dirty="0"/>
              <a:t>compare proteins based on amino acid properties alone (BLAST, PSI-BLAST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b="1" dirty="0"/>
              <a:t>Suitable Templates: </a:t>
            </a:r>
            <a:r>
              <a:rPr lang="en-US" dirty="0"/>
              <a:t>ideally have &gt;30% sequence identity to target</a:t>
            </a:r>
          </a:p>
          <a:p>
            <a:endParaRPr lang="en-US" sz="2400" dirty="0"/>
          </a:p>
          <a:p>
            <a:r>
              <a:rPr lang="en-US" sz="2400" b="1" u="sng" dirty="0"/>
              <a:t>Fold Recognition</a:t>
            </a:r>
            <a:r>
              <a:rPr lang="en-US" sz="2400" b="1" dirty="0"/>
              <a:t>: </a:t>
            </a:r>
            <a:r>
              <a:rPr lang="en-US" sz="2400" dirty="0"/>
              <a:t>using predicted secondary structure information to detect proteins with similar 3D characteristics </a:t>
            </a:r>
            <a:r>
              <a:rPr lang="en-US" sz="2400" b="1" dirty="0"/>
              <a:t>(DALI, PHYRE</a:t>
            </a:r>
            <a:r>
              <a:rPr lang="en-US" sz="2400" b="1" dirty="0" smtClean="0"/>
              <a:t>)</a:t>
            </a:r>
          </a:p>
          <a:p>
            <a:pPr lvl="1"/>
            <a:endParaRPr lang="en-US" sz="1600" b="1" dirty="0"/>
          </a:p>
          <a:p>
            <a:endParaRPr lang="en-US" sz="24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3673241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59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Target: bovine </a:t>
            </a:r>
            <a:r>
              <a:rPr lang="en-US" dirty="0" smtClean="0"/>
              <a:t>Rhodopsin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PDB ID: 1U19</a:t>
            </a:r>
          </a:p>
          <a:p>
            <a:r>
              <a:rPr lang="en-US" dirty="0" smtClean="0"/>
              <a:t>Class A G-protein coupled receptor</a:t>
            </a:r>
          </a:p>
          <a:p>
            <a:r>
              <a:rPr lang="en-US" dirty="0" smtClean="0"/>
              <a:t>No high identity or homologous templates</a:t>
            </a:r>
          </a:p>
          <a:p>
            <a:endParaRPr lang="en-US" dirty="0"/>
          </a:p>
          <a:p>
            <a:r>
              <a:rPr lang="en-US" dirty="0" smtClean="0"/>
              <a:t>7 transmembrane helices</a:t>
            </a:r>
          </a:p>
          <a:p>
            <a:r>
              <a:rPr lang="en-US" dirty="0" smtClean="0"/>
              <a:t>3 extracellular loops, 3 intracellular loops</a:t>
            </a:r>
          </a:p>
          <a:p>
            <a:r>
              <a:rPr lang="en-US" dirty="0" smtClean="0"/>
              <a:t>Highly conserved GPCR residues</a:t>
            </a:r>
          </a:p>
        </p:txBody>
      </p:sp>
    </p:spTree>
    <p:extLst>
      <p:ext uri="{BB962C8B-B14F-4D97-AF65-F5344CB8AC3E}">
        <p14:creationId xmlns:p14="http://schemas.microsoft.com/office/powerpoint/2010/main" val="4102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968671"/>
              </p:ext>
            </p:extLst>
          </p:nvPr>
        </p:nvGraphicFramePr>
        <p:xfrm>
          <a:off x="152400" y="838200"/>
          <a:ext cx="655320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433"/>
                <a:gridCol w="1363514"/>
                <a:gridCol w="976253"/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template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PDB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Seq</a:t>
                      </a:r>
                      <a:r>
                        <a:rPr lang="en-US" dirty="0" smtClean="0"/>
                        <a:t> ID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l-GR" dirty="0" smtClean="0"/>
                        <a:t>β</a:t>
                      </a:r>
                      <a:r>
                        <a:rPr lang="en-US" dirty="0" smtClean="0"/>
                        <a:t>2 adrenergic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2RH1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β</a:t>
                      </a:r>
                      <a:r>
                        <a:rPr lang="en-US" dirty="0" smtClean="0"/>
                        <a:t>1 adrenergic</a:t>
                      </a:r>
                      <a:r>
                        <a:rPr lang="en-US" baseline="0" dirty="0" smtClean="0"/>
                        <a:t> receptor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2VT4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A2A adenosine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3EML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CXCR4</a:t>
                      </a:r>
                      <a:r>
                        <a:rPr lang="en-US" baseline="0" dirty="0" smtClean="0"/>
                        <a:t> chemokine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3ODU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Dopamine D3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3PBL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Histamine H1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3RZE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M2 muscarinic</a:t>
                      </a:r>
                      <a:r>
                        <a:rPr lang="en-US" baseline="0" dirty="0" smtClean="0"/>
                        <a:t> acetylcholine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3UON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Sphingosine</a:t>
                      </a:r>
                      <a:r>
                        <a:rPr lang="en-US" baseline="0" dirty="0" smtClean="0"/>
                        <a:t> 1-phosphate receptor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3V2W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M3 muscarinic acetylcholine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4DAJ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l-GR" dirty="0" smtClean="0"/>
                        <a:t>κ</a:t>
                      </a:r>
                      <a:r>
                        <a:rPr lang="en-US" dirty="0" smtClean="0"/>
                        <a:t>-opioid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4DJH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μ-opioid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4DKL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N/OFQ opioid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4EA3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-opioid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4EJ4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5-HT1B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4IAR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5-HT2B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4IB4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8584" y="268069"/>
            <a:ext cx="4870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Low Identity </a:t>
            </a:r>
            <a:r>
              <a:rPr lang="en-US" sz="3600" dirty="0">
                <a:solidFill>
                  <a:schemeClr val="tx2"/>
                </a:solidFill>
              </a:rPr>
              <a:t>T</a:t>
            </a:r>
            <a:r>
              <a:rPr lang="en-US" sz="3600" dirty="0" smtClean="0">
                <a:solidFill>
                  <a:schemeClr val="tx2"/>
                </a:solidFill>
              </a:rPr>
              <a:t>emplates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2801" y="1003042"/>
            <a:ext cx="1828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Class A GPCR’s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Highly conserved GPCR residues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Similar fold profiles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Low sequence identity (especially loops)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34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Multi-Template Comparative Modeling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4196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Step 1</a:t>
            </a:r>
            <a:r>
              <a:rPr lang="en-US" sz="2400" dirty="0" smtClean="0"/>
              <a:t>: Align target sequence with template sequences</a:t>
            </a:r>
          </a:p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Step 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Partial-thread the target sequence onto template structures</a:t>
            </a:r>
          </a:p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Step 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Combine pieces from different templates using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RosettaCM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Hybridize</a:t>
            </a:r>
          </a:p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Step 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Full-atom refinement and relax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4022" b="64775"/>
          <a:stretch/>
        </p:blipFill>
        <p:spPr>
          <a:xfrm>
            <a:off x="4267200" y="1783223"/>
            <a:ext cx="4648200" cy="6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990600"/>
          </a:xfrm>
        </p:spPr>
        <p:txBody>
          <a:bodyPr/>
          <a:lstStyle/>
          <a:p>
            <a:r>
              <a:rPr lang="en-US" dirty="0" smtClean="0"/>
              <a:t>Target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Bovine rhodopsin (PDB: 1u19)</a:t>
            </a:r>
          </a:p>
          <a:p>
            <a:pPr marL="0" indent="0">
              <a:buNone/>
            </a:pPr>
            <a:endParaRPr lang="en-US" sz="1100" i="1" dirty="0" smtClean="0"/>
          </a:p>
          <a:p>
            <a:pPr marL="0" indent="0">
              <a:buNone/>
            </a:pPr>
            <a:r>
              <a:rPr lang="en-US" sz="2400" dirty="0" smtClean="0"/>
              <a:t>Find </a:t>
            </a:r>
            <a:r>
              <a:rPr lang="en-US" sz="2400" dirty="0"/>
              <a:t>this file at </a:t>
            </a:r>
            <a:r>
              <a:rPr lang="en-US" sz="2400" i="1" dirty="0" smtClean="0"/>
              <a:t>/</a:t>
            </a:r>
            <a:r>
              <a:rPr lang="en-US" sz="2400" i="1" dirty="0" err="1" smtClean="0"/>
              <a:t>rosetta_cm</a:t>
            </a:r>
            <a:r>
              <a:rPr lang="en-US" sz="2400" i="1" dirty="0" smtClean="0"/>
              <a:t>/1_setup/1u19.fasta</a:t>
            </a:r>
          </a:p>
          <a:p>
            <a:pPr marL="0" indent="0">
              <a:buNone/>
            </a:pPr>
            <a:endParaRPr lang="en-US" sz="700" dirty="0" smtClean="0"/>
          </a:p>
          <a:p>
            <a:pPr marL="0" indent="0" algn="just">
              <a:buNone/>
            </a:pPr>
            <a:r>
              <a:rPr lang="en-US" sz="2000" dirty="0" smtClean="0"/>
              <a:t>&gt;1u19</a:t>
            </a:r>
            <a:endParaRPr lang="en-US" sz="2000" dirty="0"/>
          </a:p>
          <a:p>
            <a:pPr marL="0" indent="0" algn="just">
              <a:buNone/>
            </a:pPr>
            <a:r>
              <a:rPr lang="en-US" sz="2000" dirty="0" smtClean="0"/>
              <a:t>PWQFSMLAAYMFLLIMLGFPINFLTLYVTVQHKKLRTPLNYILLNLAVADLFMVFGGFTTTLYTSLHGYFVFGPTGCNLEGFFATLGGEIALWSLVVLAIERYVVVCKPMSNFRFGENHAIMGVAFTWVMALACAAPPLVGWSRYIPEGMQCSCGIDYYTPHEETNNESFVIYMFVVHFIIPLIVIFFCYGQLVFTVKEAAAQQQESATTQKAEKEVTRMVIIMVIAFLICWLPYAGVAFYIFTHQGSDFGPIFMTIPAFFAKTSAVYNPVIYIMMNKQFRNCMVTTLCCG</a:t>
            </a: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200227"/>
            <a:ext cx="6248399" cy="166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1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990600"/>
          </a:xfrm>
        </p:spPr>
        <p:txBody>
          <a:bodyPr/>
          <a:lstStyle/>
          <a:p>
            <a:r>
              <a:rPr lang="en-US" dirty="0" smtClean="0"/>
              <a:t>Template PDBs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Human </a:t>
            </a:r>
            <a:r>
              <a:rPr lang="el-GR" sz="2400" dirty="0" smtClean="0"/>
              <a:t>β</a:t>
            </a:r>
            <a:r>
              <a:rPr lang="en-US" sz="2400" dirty="0" smtClean="0"/>
              <a:t>2-adrenergic receptor (PDB: 2rh1)</a:t>
            </a:r>
          </a:p>
          <a:p>
            <a:pPr marL="0" indent="0">
              <a:buNone/>
            </a:pPr>
            <a:r>
              <a:rPr lang="en-US" sz="2400" dirty="0" smtClean="0"/>
              <a:t>Human A2A adenosine receptor (PDB: 3eml)</a:t>
            </a:r>
          </a:p>
          <a:p>
            <a:pPr marL="0" indent="0">
              <a:buNone/>
            </a:pPr>
            <a:r>
              <a:rPr lang="en-US" sz="2400" dirty="0" smtClean="0"/>
              <a:t>Human CXC chemokine 4 receptor (PDB: 3odu)</a:t>
            </a:r>
          </a:p>
          <a:p>
            <a:pPr marL="0" indent="0">
              <a:buNone/>
            </a:pPr>
            <a:endParaRPr lang="en-US" sz="1200" i="1" dirty="0" smtClean="0"/>
          </a:p>
          <a:p>
            <a:pPr marL="0" indent="0">
              <a:buNone/>
            </a:pPr>
            <a:r>
              <a:rPr lang="en-US" sz="2000" dirty="0" smtClean="0"/>
              <a:t>Find these files </a:t>
            </a:r>
            <a:r>
              <a:rPr lang="en-US" sz="2000" dirty="0"/>
              <a:t>at </a:t>
            </a:r>
            <a:r>
              <a:rPr lang="en-US" sz="2000" dirty="0" smtClean="0"/>
              <a:t>/</a:t>
            </a:r>
            <a:r>
              <a:rPr lang="en-US" sz="2000" i="1" dirty="0" err="1" smtClean="0"/>
              <a:t>rosetta_cm</a:t>
            </a:r>
            <a:r>
              <a:rPr lang="en-US" sz="2000" i="1" dirty="0" smtClean="0"/>
              <a:t>/1_setup/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"/>
          <a:stretch/>
        </p:blipFill>
        <p:spPr bwMode="auto">
          <a:xfrm>
            <a:off x="1371600" y="3276600"/>
            <a:ext cx="6553200" cy="352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7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1730</TotalTime>
  <Words>1132</Words>
  <Application>Microsoft Office PowerPoint</Application>
  <PresentationFormat>On-screen Show (4:3)</PresentationFormat>
  <Paragraphs>310</Paragraphs>
  <Slides>35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Clarity</vt:lpstr>
      <vt:lpstr>RosettaCM: Multi-Template Comparative Modeling</vt:lpstr>
      <vt:lpstr>RosettaCM</vt:lpstr>
      <vt:lpstr>Intro to Multi-template Comparative Modeling</vt:lpstr>
      <vt:lpstr>Identifying Template Structures</vt:lpstr>
      <vt:lpstr>Practice Target: bovine Rhodopsin</vt:lpstr>
      <vt:lpstr>PowerPoint Presentation</vt:lpstr>
      <vt:lpstr>Multi-Template Comparative Modeling Protocol</vt:lpstr>
      <vt:lpstr>Target Sequence</vt:lpstr>
      <vt:lpstr>Template PDBs</vt:lpstr>
      <vt:lpstr>Multiple Sequence Alignment</vt:lpstr>
      <vt:lpstr>Adjusting multiple sequence alignment</vt:lpstr>
      <vt:lpstr>Removing helix gaps</vt:lpstr>
      <vt:lpstr>Grishin Format</vt:lpstr>
      <vt:lpstr>Comparative Modeling Protocol</vt:lpstr>
      <vt:lpstr>Threading</vt:lpstr>
      <vt:lpstr>*Iterative cycle for alignment &amp; threading*</vt:lpstr>
      <vt:lpstr>Comparative Modeling Protocol</vt:lpstr>
      <vt:lpstr>RosettaCM: Three Stages</vt:lpstr>
      <vt:lpstr>Input Files for RosettaCM Hybridize</vt:lpstr>
      <vt:lpstr>Fragment Files</vt:lpstr>
      <vt:lpstr>Membrane spanning regions</vt:lpstr>
      <vt:lpstr>Rosetta Membrane</vt:lpstr>
      <vt:lpstr>Why use membrane scoring terms?</vt:lpstr>
      <vt:lpstr>Hybridize Mover</vt:lpstr>
      <vt:lpstr>Hybridize Mover</vt:lpstr>
      <vt:lpstr>RosettaCM Options</vt:lpstr>
      <vt:lpstr>Comparative Modeling Protocol</vt:lpstr>
      <vt:lpstr>Final Relax Input Files</vt:lpstr>
      <vt:lpstr>Disulfide constraints</vt:lpstr>
      <vt:lpstr>Relax options</vt:lpstr>
      <vt:lpstr>Using RosettaCM online</vt:lpstr>
      <vt:lpstr>Limitations/Expectations of multiple templates</vt:lpstr>
      <vt:lpstr>Tutorial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Modeling using Rosetta Loop Building</dc:title>
  <dc:creator>Greg</dc:creator>
  <cp:lastModifiedBy>lokitsad</cp:lastModifiedBy>
  <cp:revision>294</cp:revision>
  <dcterms:created xsi:type="dcterms:W3CDTF">2006-08-16T00:00:00Z</dcterms:created>
  <dcterms:modified xsi:type="dcterms:W3CDTF">2015-11-04T17:13:43Z</dcterms:modified>
</cp:coreProperties>
</file>